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76" r:id="rId5"/>
    <p:sldId id="272" r:id="rId6"/>
    <p:sldId id="273" r:id="rId7"/>
    <p:sldId id="274" r:id="rId8"/>
    <p:sldId id="275" r:id="rId9"/>
    <p:sldId id="283" r:id="rId10"/>
    <p:sldId id="279" r:id="rId11"/>
    <p:sldId id="287" r:id="rId12"/>
    <p:sldId id="280" r:id="rId13"/>
    <p:sldId id="277" r:id="rId14"/>
    <p:sldId id="288" r:id="rId15"/>
    <p:sldId id="289"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4FF"/>
    <a:srgbClr val="006161"/>
    <a:srgbClr val="0330AD"/>
    <a:srgbClr val="A6C8FF"/>
    <a:srgbClr val="0D642A"/>
    <a:srgbClr val="DAFCE4"/>
    <a:srgbClr val="001D6C"/>
    <a:srgbClr val="4F2097"/>
    <a:srgbClr val="4F2196"/>
    <a:srgbClr val="24A1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6327"/>
  </p:normalViewPr>
  <p:slideViewPr>
    <p:cSldViewPr snapToObjects="1">
      <p:cViewPr varScale="1">
        <p:scale>
          <a:sx n="76" d="100"/>
          <a:sy n="76" d="100"/>
        </p:scale>
        <p:origin x="200" y="1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B1AB4-2ACD-4047-A4F2-19D8594998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19533234-0223-4B7F-B93E-FD0ADA2057E7}">
      <dgm:prSet/>
      <dgm:spPr>
        <a:solidFill>
          <a:srgbClr val="24A147"/>
        </a:solidFill>
      </dgm:spPr>
      <dgm:t>
        <a:bodyPr/>
        <a:lstStyle/>
        <a:p>
          <a:r>
            <a:rPr lang="en-US" dirty="0">
              <a:latin typeface="IBM Plex Sans" panose="020B0503050203000203" pitchFamily="34" charset="0"/>
            </a:rPr>
            <a:t>1. </a:t>
          </a:r>
          <a:br>
            <a:rPr lang="en-US" dirty="0">
              <a:latin typeface="IBM Plex Sans" panose="020B0503050203000203" pitchFamily="34" charset="0"/>
            </a:rPr>
          </a:br>
          <a:r>
            <a:rPr lang="en-US" dirty="0">
              <a:latin typeface="IBM Plex Sans" panose="020B0503050203000203" pitchFamily="34" charset="0"/>
            </a:rPr>
            <a:t>Reflect on our own experiences, strengths, and accomplishments.</a:t>
          </a:r>
        </a:p>
      </dgm:t>
    </dgm:pt>
    <dgm:pt modelId="{525737C2-48C7-4719-99C0-DDC8766A6A8C}" type="parTrans" cxnId="{E54D69C3-98D8-41F9-9C8A-DFE3BCFA098D}">
      <dgm:prSet/>
      <dgm:spPr/>
      <dgm:t>
        <a:bodyPr/>
        <a:lstStyle/>
        <a:p>
          <a:endParaRPr lang="en-US"/>
        </a:p>
      </dgm:t>
    </dgm:pt>
    <dgm:pt modelId="{48BE4ABB-9E85-43EE-BF12-3B8FA56C3222}" type="sibTrans" cxnId="{E54D69C3-98D8-41F9-9C8A-DFE3BCFA098D}">
      <dgm:prSet/>
      <dgm:spPr>
        <a:ln w="12700"/>
      </dgm:spPr>
      <dgm:t>
        <a:bodyPr/>
        <a:lstStyle/>
        <a:p>
          <a:endParaRPr lang="en-US" dirty="0"/>
        </a:p>
      </dgm:t>
    </dgm:pt>
    <dgm:pt modelId="{8A78FD33-CCF8-45DD-A637-884B9E9E266D}">
      <dgm:prSet/>
      <dgm:spPr>
        <a:solidFill>
          <a:srgbClr val="0092ED"/>
        </a:solidFill>
      </dgm:spPr>
      <dgm:t>
        <a:bodyPr/>
        <a:lstStyle/>
        <a:p>
          <a:r>
            <a:rPr lang="en-US" dirty="0">
              <a:latin typeface="IBM Plex Sans" panose="020B0503050203000203" pitchFamily="34" charset="0"/>
            </a:rPr>
            <a:t>2. </a:t>
          </a:r>
          <a:br>
            <a:rPr lang="en-US" dirty="0">
              <a:latin typeface="IBM Plex Sans" panose="020B0503050203000203" pitchFamily="34" charset="0"/>
            </a:rPr>
          </a:br>
          <a:r>
            <a:rPr lang="en-US" dirty="0">
              <a:latin typeface="IBM Plex Sans" panose="020B0503050203000203" pitchFamily="34" charset="0"/>
            </a:rPr>
            <a:t>Get to know</a:t>
          </a:r>
          <a:br>
            <a:rPr lang="en-US" dirty="0">
              <a:latin typeface="IBM Plex Sans" panose="020B0503050203000203" pitchFamily="34" charset="0"/>
            </a:rPr>
          </a:br>
          <a:r>
            <a:rPr lang="en-US" dirty="0">
              <a:latin typeface="IBM Plex Sans" panose="020B0503050203000203" pitchFamily="34" charset="0"/>
            </a:rPr>
            <a:t>our audience.</a:t>
          </a:r>
        </a:p>
      </dgm:t>
    </dgm:pt>
    <dgm:pt modelId="{C7AA3188-0914-4FC0-8B96-6D7D3C910D19}" type="parTrans" cxnId="{98CDA301-8250-4894-A7FD-192DE23F2608}">
      <dgm:prSet/>
      <dgm:spPr/>
      <dgm:t>
        <a:bodyPr/>
        <a:lstStyle/>
        <a:p>
          <a:endParaRPr lang="en-US"/>
        </a:p>
      </dgm:t>
    </dgm:pt>
    <dgm:pt modelId="{9F6BC400-1784-4C0E-80E9-4D877D9FDE0B}" type="sibTrans" cxnId="{98CDA301-8250-4894-A7FD-192DE23F2608}">
      <dgm:prSet/>
      <dgm:spPr>
        <a:ln w="12700"/>
      </dgm:spPr>
      <dgm:t>
        <a:bodyPr/>
        <a:lstStyle/>
        <a:p>
          <a:endParaRPr lang="en-US" dirty="0"/>
        </a:p>
      </dgm:t>
    </dgm:pt>
    <dgm:pt modelId="{09C0C249-4A36-46AD-B04B-B518B523DECE}">
      <dgm:prSet/>
      <dgm:spPr>
        <a:solidFill>
          <a:srgbClr val="7724D1"/>
        </a:solidFill>
      </dgm:spPr>
      <dgm:t>
        <a:bodyPr/>
        <a:lstStyle/>
        <a:p>
          <a:r>
            <a:rPr lang="en-US" dirty="0">
              <a:latin typeface="IBM Plex Sans" panose="020B0503050203000203" pitchFamily="34" charset="0"/>
            </a:rPr>
            <a:t>3. </a:t>
          </a:r>
          <a:br>
            <a:rPr lang="en-US" dirty="0">
              <a:latin typeface="IBM Plex Sans" panose="020B0503050203000203" pitchFamily="34" charset="0"/>
            </a:rPr>
          </a:br>
          <a:r>
            <a:rPr lang="en-US" dirty="0">
              <a:latin typeface="IBM Plex Sans" panose="020B0503050203000203" pitchFamily="34" charset="0"/>
            </a:rPr>
            <a:t>Develop the content</a:t>
          </a:r>
          <a:br>
            <a:rPr lang="en-US" dirty="0">
              <a:latin typeface="IBM Plex Sans" panose="020B0503050203000203" pitchFamily="34" charset="0"/>
            </a:rPr>
          </a:br>
          <a:r>
            <a:rPr lang="en-US" dirty="0">
              <a:latin typeface="IBM Plex Sans" panose="020B0503050203000203" pitchFamily="34" charset="0"/>
            </a:rPr>
            <a:t>for our resume.</a:t>
          </a:r>
        </a:p>
      </dgm:t>
    </dgm:pt>
    <dgm:pt modelId="{211EF0E4-B6D7-4E30-955F-7ED400F0D481}" type="parTrans" cxnId="{43A3DE8D-C488-48BA-8E52-86AA0014D012}">
      <dgm:prSet/>
      <dgm:spPr/>
      <dgm:t>
        <a:bodyPr/>
        <a:lstStyle/>
        <a:p>
          <a:endParaRPr lang="en-US"/>
        </a:p>
      </dgm:t>
    </dgm:pt>
    <dgm:pt modelId="{928650FB-F49F-4CB0-B424-25F6881AB2A8}" type="sibTrans" cxnId="{43A3DE8D-C488-48BA-8E52-86AA0014D012}">
      <dgm:prSet/>
      <dgm:spPr>
        <a:ln w="12700"/>
      </dgm:spPr>
      <dgm:t>
        <a:bodyPr/>
        <a:lstStyle/>
        <a:p>
          <a:endParaRPr lang="en-US" dirty="0"/>
        </a:p>
      </dgm:t>
    </dgm:pt>
    <dgm:pt modelId="{49B083C6-61B0-481A-B03C-84A242DC6F8F}">
      <dgm:prSet/>
      <dgm:spPr>
        <a:solidFill>
          <a:srgbClr val="006161"/>
        </a:solidFill>
      </dgm:spPr>
      <dgm:t>
        <a:bodyPr/>
        <a:lstStyle/>
        <a:p>
          <a:r>
            <a:rPr lang="en-US" dirty="0">
              <a:latin typeface="IBM Plex Sans" panose="020B0503050203000203" pitchFamily="34" charset="0"/>
            </a:rPr>
            <a:t>4. </a:t>
          </a:r>
          <a:br>
            <a:rPr lang="en-US" dirty="0">
              <a:latin typeface="IBM Plex Sans" panose="020B0503050203000203" pitchFamily="34" charset="0"/>
            </a:rPr>
          </a:br>
          <a:r>
            <a:rPr lang="en-US" dirty="0">
              <a:latin typeface="IBM Plex Sans" panose="020B0503050203000203" pitchFamily="34" charset="0"/>
            </a:rPr>
            <a:t>Practice building</a:t>
          </a:r>
          <a:br>
            <a:rPr lang="en-US" dirty="0">
              <a:latin typeface="IBM Plex Sans" panose="020B0503050203000203" pitchFamily="34" charset="0"/>
            </a:rPr>
          </a:br>
          <a:r>
            <a:rPr lang="en-US" dirty="0">
              <a:latin typeface="IBM Plex Sans" panose="020B0503050203000203" pitchFamily="34" charset="0"/>
            </a:rPr>
            <a:t>a great resume.</a:t>
          </a:r>
        </a:p>
      </dgm:t>
    </dgm:pt>
    <dgm:pt modelId="{20FFC8EA-0F5F-4F97-81C0-C429BF28F104}" type="parTrans" cxnId="{CFC0B901-8150-4349-ACA0-6B871E3FA706}">
      <dgm:prSet/>
      <dgm:spPr/>
      <dgm:t>
        <a:bodyPr/>
        <a:lstStyle/>
        <a:p>
          <a:endParaRPr lang="en-US"/>
        </a:p>
      </dgm:t>
    </dgm:pt>
    <dgm:pt modelId="{C68347D8-DF79-4380-9A2D-FAE34CEC832A}" type="sibTrans" cxnId="{CFC0B901-8150-4349-ACA0-6B871E3FA706}">
      <dgm:prSet/>
      <dgm:spPr/>
      <dgm:t>
        <a:bodyPr/>
        <a:lstStyle/>
        <a:p>
          <a:endParaRPr lang="en-US"/>
        </a:p>
      </dgm:t>
    </dgm:pt>
    <dgm:pt modelId="{61155777-FA37-A14D-A4E4-21A937E9611B}" type="pres">
      <dgm:prSet presAssocID="{F07B1AB4-2ACD-4047-A4F2-19D85949989A}" presName="Name0" presStyleCnt="0">
        <dgm:presLayoutVars>
          <dgm:dir/>
          <dgm:resizeHandles val="exact"/>
        </dgm:presLayoutVars>
      </dgm:prSet>
      <dgm:spPr/>
    </dgm:pt>
    <dgm:pt modelId="{9935D1C8-5887-EA4C-B94A-1BDCC4251EA7}" type="pres">
      <dgm:prSet presAssocID="{19533234-0223-4B7F-B93E-FD0ADA2057E7}" presName="node" presStyleLbl="node1" presStyleIdx="0" presStyleCnt="4">
        <dgm:presLayoutVars>
          <dgm:bulletEnabled val="1"/>
        </dgm:presLayoutVars>
      </dgm:prSet>
      <dgm:spPr/>
    </dgm:pt>
    <dgm:pt modelId="{E283CD1D-DD53-8546-98DF-520C3AFFAC30}" type="pres">
      <dgm:prSet presAssocID="{48BE4ABB-9E85-43EE-BF12-3B8FA56C3222}" presName="sibTrans" presStyleLbl="sibTrans1D1" presStyleIdx="0" presStyleCnt="3"/>
      <dgm:spPr/>
    </dgm:pt>
    <dgm:pt modelId="{679D5D5D-3E92-7D47-B30C-5F2E4D8A8517}" type="pres">
      <dgm:prSet presAssocID="{48BE4ABB-9E85-43EE-BF12-3B8FA56C3222}" presName="connectorText" presStyleLbl="sibTrans1D1" presStyleIdx="0" presStyleCnt="3"/>
      <dgm:spPr/>
    </dgm:pt>
    <dgm:pt modelId="{3523635E-85C9-5345-83A4-19D911013BB9}" type="pres">
      <dgm:prSet presAssocID="{8A78FD33-CCF8-45DD-A637-884B9E9E266D}" presName="node" presStyleLbl="node1" presStyleIdx="1" presStyleCnt="4">
        <dgm:presLayoutVars>
          <dgm:bulletEnabled val="1"/>
        </dgm:presLayoutVars>
      </dgm:prSet>
      <dgm:spPr/>
    </dgm:pt>
    <dgm:pt modelId="{B9B4302C-626B-E948-9054-AC504C75A03A}" type="pres">
      <dgm:prSet presAssocID="{9F6BC400-1784-4C0E-80E9-4D877D9FDE0B}" presName="sibTrans" presStyleLbl="sibTrans1D1" presStyleIdx="1" presStyleCnt="3"/>
      <dgm:spPr/>
    </dgm:pt>
    <dgm:pt modelId="{81E47EBA-B518-5C4E-ABEF-14915E8DA0F8}" type="pres">
      <dgm:prSet presAssocID="{9F6BC400-1784-4C0E-80E9-4D877D9FDE0B}" presName="connectorText" presStyleLbl="sibTrans1D1" presStyleIdx="1" presStyleCnt="3"/>
      <dgm:spPr/>
    </dgm:pt>
    <dgm:pt modelId="{A28C3B13-66A2-5948-9AC4-CF3656958F4D}" type="pres">
      <dgm:prSet presAssocID="{09C0C249-4A36-46AD-B04B-B518B523DECE}" presName="node" presStyleLbl="node1" presStyleIdx="2" presStyleCnt="4">
        <dgm:presLayoutVars>
          <dgm:bulletEnabled val="1"/>
        </dgm:presLayoutVars>
      </dgm:prSet>
      <dgm:spPr/>
    </dgm:pt>
    <dgm:pt modelId="{1831A968-6F63-144F-A6F1-BD321A883F31}" type="pres">
      <dgm:prSet presAssocID="{928650FB-F49F-4CB0-B424-25F6881AB2A8}" presName="sibTrans" presStyleLbl="sibTrans1D1" presStyleIdx="2" presStyleCnt="3"/>
      <dgm:spPr/>
    </dgm:pt>
    <dgm:pt modelId="{6C329949-00F3-D944-90C9-782D6AD28CE2}" type="pres">
      <dgm:prSet presAssocID="{928650FB-F49F-4CB0-B424-25F6881AB2A8}" presName="connectorText" presStyleLbl="sibTrans1D1" presStyleIdx="2" presStyleCnt="3"/>
      <dgm:spPr/>
    </dgm:pt>
    <dgm:pt modelId="{AA9510B3-3962-3A41-8FF5-950AD7F80AF6}" type="pres">
      <dgm:prSet presAssocID="{49B083C6-61B0-481A-B03C-84A242DC6F8F}" presName="node" presStyleLbl="node1" presStyleIdx="3" presStyleCnt="4">
        <dgm:presLayoutVars>
          <dgm:bulletEnabled val="1"/>
        </dgm:presLayoutVars>
      </dgm:prSet>
      <dgm:spPr/>
    </dgm:pt>
  </dgm:ptLst>
  <dgm:cxnLst>
    <dgm:cxn modelId="{3BB06100-60A1-A649-8C52-84ECD55113F2}" type="presOf" srcId="{928650FB-F49F-4CB0-B424-25F6881AB2A8}" destId="{6C329949-00F3-D944-90C9-782D6AD28CE2}" srcOrd="1" destOrd="0" presId="urn:microsoft.com/office/officeart/2016/7/layout/RepeatingBendingProcessNew"/>
    <dgm:cxn modelId="{98CDA301-8250-4894-A7FD-192DE23F2608}" srcId="{F07B1AB4-2ACD-4047-A4F2-19D85949989A}" destId="{8A78FD33-CCF8-45DD-A637-884B9E9E266D}" srcOrd="1" destOrd="0" parTransId="{C7AA3188-0914-4FC0-8B96-6D7D3C910D19}" sibTransId="{9F6BC400-1784-4C0E-80E9-4D877D9FDE0B}"/>
    <dgm:cxn modelId="{CFC0B901-8150-4349-ACA0-6B871E3FA706}" srcId="{F07B1AB4-2ACD-4047-A4F2-19D85949989A}" destId="{49B083C6-61B0-481A-B03C-84A242DC6F8F}" srcOrd="3" destOrd="0" parTransId="{20FFC8EA-0F5F-4F97-81C0-C429BF28F104}" sibTransId="{C68347D8-DF79-4380-9A2D-FAE34CEC832A}"/>
    <dgm:cxn modelId="{C197C502-7325-7F43-ADAC-F77B11A11CCA}" type="presOf" srcId="{49B083C6-61B0-481A-B03C-84A242DC6F8F}" destId="{AA9510B3-3962-3A41-8FF5-950AD7F80AF6}" srcOrd="0" destOrd="0" presId="urn:microsoft.com/office/officeart/2016/7/layout/RepeatingBendingProcessNew"/>
    <dgm:cxn modelId="{9C4DD704-15C6-2943-823F-B32BCCC3ABDD}" type="presOf" srcId="{9F6BC400-1784-4C0E-80E9-4D877D9FDE0B}" destId="{B9B4302C-626B-E948-9054-AC504C75A03A}" srcOrd="0" destOrd="0" presId="urn:microsoft.com/office/officeart/2016/7/layout/RepeatingBendingProcessNew"/>
    <dgm:cxn modelId="{9916070F-B96C-CD40-861E-AE9D02904071}" type="presOf" srcId="{8A78FD33-CCF8-45DD-A637-884B9E9E266D}" destId="{3523635E-85C9-5345-83A4-19D911013BB9}" srcOrd="0" destOrd="0" presId="urn:microsoft.com/office/officeart/2016/7/layout/RepeatingBendingProcessNew"/>
    <dgm:cxn modelId="{38F95014-515B-E34D-8FED-0A017A9118B2}" type="presOf" srcId="{F07B1AB4-2ACD-4047-A4F2-19D85949989A}" destId="{61155777-FA37-A14D-A4E4-21A937E9611B}" srcOrd="0" destOrd="0" presId="urn:microsoft.com/office/officeart/2016/7/layout/RepeatingBendingProcessNew"/>
    <dgm:cxn modelId="{1ECD753F-DD71-E541-B4DA-5B94EF4FA4D5}" type="presOf" srcId="{19533234-0223-4B7F-B93E-FD0ADA2057E7}" destId="{9935D1C8-5887-EA4C-B94A-1BDCC4251EA7}" srcOrd="0" destOrd="0" presId="urn:microsoft.com/office/officeart/2016/7/layout/RepeatingBendingProcessNew"/>
    <dgm:cxn modelId="{54FA7F44-EF49-4140-9E4E-0C6DDDC81E43}" type="presOf" srcId="{09C0C249-4A36-46AD-B04B-B518B523DECE}" destId="{A28C3B13-66A2-5948-9AC4-CF3656958F4D}" srcOrd="0" destOrd="0" presId="urn:microsoft.com/office/officeart/2016/7/layout/RepeatingBendingProcessNew"/>
    <dgm:cxn modelId="{4B69506B-CF1E-3C4E-810D-F22FF9721B7E}" type="presOf" srcId="{48BE4ABB-9E85-43EE-BF12-3B8FA56C3222}" destId="{679D5D5D-3E92-7D47-B30C-5F2E4D8A8517}" srcOrd="1" destOrd="0" presId="urn:microsoft.com/office/officeart/2016/7/layout/RepeatingBendingProcessNew"/>
    <dgm:cxn modelId="{43A3DE8D-C488-48BA-8E52-86AA0014D012}" srcId="{F07B1AB4-2ACD-4047-A4F2-19D85949989A}" destId="{09C0C249-4A36-46AD-B04B-B518B523DECE}" srcOrd="2" destOrd="0" parTransId="{211EF0E4-B6D7-4E30-955F-7ED400F0D481}" sibTransId="{928650FB-F49F-4CB0-B424-25F6881AB2A8}"/>
    <dgm:cxn modelId="{D5FBF68F-A9F2-A14F-B228-70B0ED1979B1}" type="presOf" srcId="{48BE4ABB-9E85-43EE-BF12-3B8FA56C3222}" destId="{E283CD1D-DD53-8546-98DF-520C3AFFAC30}" srcOrd="0" destOrd="0" presId="urn:microsoft.com/office/officeart/2016/7/layout/RepeatingBendingProcessNew"/>
    <dgm:cxn modelId="{E54D69C3-98D8-41F9-9C8A-DFE3BCFA098D}" srcId="{F07B1AB4-2ACD-4047-A4F2-19D85949989A}" destId="{19533234-0223-4B7F-B93E-FD0ADA2057E7}" srcOrd="0" destOrd="0" parTransId="{525737C2-48C7-4719-99C0-DDC8766A6A8C}" sibTransId="{48BE4ABB-9E85-43EE-BF12-3B8FA56C3222}"/>
    <dgm:cxn modelId="{1E8363D6-9795-5842-80AE-C036A240DF16}" type="presOf" srcId="{928650FB-F49F-4CB0-B424-25F6881AB2A8}" destId="{1831A968-6F63-144F-A6F1-BD321A883F31}" srcOrd="0" destOrd="0" presId="urn:microsoft.com/office/officeart/2016/7/layout/RepeatingBendingProcessNew"/>
    <dgm:cxn modelId="{990D79D9-A51D-604F-90DD-52B8E9049431}" type="presOf" srcId="{9F6BC400-1784-4C0E-80E9-4D877D9FDE0B}" destId="{81E47EBA-B518-5C4E-ABEF-14915E8DA0F8}" srcOrd="1" destOrd="0" presId="urn:microsoft.com/office/officeart/2016/7/layout/RepeatingBendingProcessNew"/>
    <dgm:cxn modelId="{C28073AF-1DE0-B647-8C69-6607F8314BE9}" type="presParOf" srcId="{61155777-FA37-A14D-A4E4-21A937E9611B}" destId="{9935D1C8-5887-EA4C-B94A-1BDCC4251EA7}" srcOrd="0" destOrd="0" presId="urn:microsoft.com/office/officeart/2016/7/layout/RepeatingBendingProcessNew"/>
    <dgm:cxn modelId="{0FD01911-FA21-3C44-948C-44DF84686CA6}" type="presParOf" srcId="{61155777-FA37-A14D-A4E4-21A937E9611B}" destId="{E283CD1D-DD53-8546-98DF-520C3AFFAC30}" srcOrd="1" destOrd="0" presId="urn:microsoft.com/office/officeart/2016/7/layout/RepeatingBendingProcessNew"/>
    <dgm:cxn modelId="{750CA451-E1B9-5741-B209-E6AE9FABCB65}" type="presParOf" srcId="{E283CD1D-DD53-8546-98DF-520C3AFFAC30}" destId="{679D5D5D-3E92-7D47-B30C-5F2E4D8A8517}" srcOrd="0" destOrd="0" presId="urn:microsoft.com/office/officeart/2016/7/layout/RepeatingBendingProcessNew"/>
    <dgm:cxn modelId="{153E059F-F8FE-E948-8253-5862FE0C86F1}" type="presParOf" srcId="{61155777-FA37-A14D-A4E4-21A937E9611B}" destId="{3523635E-85C9-5345-83A4-19D911013BB9}" srcOrd="2" destOrd="0" presId="urn:microsoft.com/office/officeart/2016/7/layout/RepeatingBendingProcessNew"/>
    <dgm:cxn modelId="{4DEE64BF-D56D-E546-B410-937755FEC648}" type="presParOf" srcId="{61155777-FA37-A14D-A4E4-21A937E9611B}" destId="{B9B4302C-626B-E948-9054-AC504C75A03A}" srcOrd="3" destOrd="0" presId="urn:microsoft.com/office/officeart/2016/7/layout/RepeatingBendingProcessNew"/>
    <dgm:cxn modelId="{30FA13FB-0E17-4F49-8EE2-89A09F4B610B}" type="presParOf" srcId="{B9B4302C-626B-E948-9054-AC504C75A03A}" destId="{81E47EBA-B518-5C4E-ABEF-14915E8DA0F8}" srcOrd="0" destOrd="0" presId="urn:microsoft.com/office/officeart/2016/7/layout/RepeatingBendingProcessNew"/>
    <dgm:cxn modelId="{C8743611-44EA-2E43-9831-5FEA5B7F2DBF}" type="presParOf" srcId="{61155777-FA37-A14D-A4E4-21A937E9611B}" destId="{A28C3B13-66A2-5948-9AC4-CF3656958F4D}" srcOrd="4" destOrd="0" presId="urn:microsoft.com/office/officeart/2016/7/layout/RepeatingBendingProcessNew"/>
    <dgm:cxn modelId="{720E50AA-FE97-7347-B447-3B45C2B0502D}" type="presParOf" srcId="{61155777-FA37-A14D-A4E4-21A937E9611B}" destId="{1831A968-6F63-144F-A6F1-BD321A883F31}" srcOrd="5" destOrd="0" presId="urn:microsoft.com/office/officeart/2016/7/layout/RepeatingBendingProcessNew"/>
    <dgm:cxn modelId="{CB2EA73B-5DE3-1E4C-94D2-0A2A531D469A}" type="presParOf" srcId="{1831A968-6F63-144F-A6F1-BD321A883F31}" destId="{6C329949-00F3-D944-90C9-782D6AD28CE2}" srcOrd="0" destOrd="0" presId="urn:microsoft.com/office/officeart/2016/7/layout/RepeatingBendingProcessNew"/>
    <dgm:cxn modelId="{98591ABD-724E-7E42-8F09-E6452FE378BD}" type="presParOf" srcId="{61155777-FA37-A14D-A4E4-21A937E9611B}" destId="{AA9510B3-3962-3A41-8FF5-950AD7F80AF6}"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CD1D-DD53-8546-98DF-520C3AFFAC30}">
      <dsp:nvSpPr>
        <dsp:cNvPr id="0" name=""/>
        <dsp:cNvSpPr/>
      </dsp:nvSpPr>
      <dsp:spPr>
        <a:xfrm>
          <a:off x="2458032" y="2043566"/>
          <a:ext cx="534896" cy="91440"/>
        </a:xfrm>
        <a:custGeom>
          <a:avLst/>
          <a:gdLst/>
          <a:ahLst/>
          <a:cxnLst/>
          <a:rect l="0" t="0" r="0" b="0"/>
          <a:pathLst>
            <a:path>
              <a:moveTo>
                <a:pt x="0" y="45720"/>
              </a:moveTo>
              <a:lnTo>
                <a:pt x="534896"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11343" y="2086458"/>
        <a:ext cx="28274" cy="5654"/>
      </dsp:txXfrm>
    </dsp:sp>
    <dsp:sp modelId="{9935D1C8-5887-EA4C-B94A-1BDCC4251EA7}">
      <dsp:nvSpPr>
        <dsp:cNvPr id="0" name=""/>
        <dsp:cNvSpPr/>
      </dsp:nvSpPr>
      <dsp:spPr>
        <a:xfrm>
          <a:off x="1151" y="1351682"/>
          <a:ext cx="2458681" cy="1475208"/>
        </a:xfrm>
        <a:prstGeom prst="rect">
          <a:avLst/>
        </a:prstGeom>
        <a:solidFill>
          <a:srgbClr val="24A1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77" tIns="126462" rIns="120477" bIns="12646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panose="020B0503050203000203" pitchFamily="34" charset="0"/>
            </a:rPr>
            <a:t>1. </a:t>
          </a:r>
          <a:br>
            <a:rPr lang="en-US" sz="1600" kern="1200" dirty="0">
              <a:latin typeface="IBM Plex Sans" panose="020B0503050203000203" pitchFamily="34" charset="0"/>
            </a:rPr>
          </a:br>
          <a:r>
            <a:rPr lang="en-US" sz="1600" kern="1200" dirty="0">
              <a:latin typeface="IBM Plex Sans" panose="020B0503050203000203" pitchFamily="34" charset="0"/>
            </a:rPr>
            <a:t>Reflect on our own experiences, strengths, and accomplishments.</a:t>
          </a:r>
        </a:p>
      </dsp:txBody>
      <dsp:txXfrm>
        <a:off x="1151" y="1351682"/>
        <a:ext cx="2458681" cy="1475208"/>
      </dsp:txXfrm>
    </dsp:sp>
    <dsp:sp modelId="{B9B4302C-626B-E948-9054-AC504C75A03A}">
      <dsp:nvSpPr>
        <dsp:cNvPr id="0" name=""/>
        <dsp:cNvSpPr/>
      </dsp:nvSpPr>
      <dsp:spPr>
        <a:xfrm>
          <a:off x="1230492" y="2825090"/>
          <a:ext cx="3024177" cy="534896"/>
        </a:xfrm>
        <a:custGeom>
          <a:avLst/>
          <a:gdLst/>
          <a:ahLst/>
          <a:cxnLst/>
          <a:rect l="0" t="0" r="0" b="0"/>
          <a:pathLst>
            <a:path>
              <a:moveTo>
                <a:pt x="3024177" y="0"/>
              </a:moveTo>
              <a:lnTo>
                <a:pt x="3024177" y="284548"/>
              </a:lnTo>
              <a:lnTo>
                <a:pt x="0" y="284548"/>
              </a:lnTo>
              <a:lnTo>
                <a:pt x="0" y="534896"/>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65666" y="3089711"/>
        <a:ext cx="153829" cy="5654"/>
      </dsp:txXfrm>
    </dsp:sp>
    <dsp:sp modelId="{3523635E-85C9-5345-83A4-19D911013BB9}">
      <dsp:nvSpPr>
        <dsp:cNvPr id="0" name=""/>
        <dsp:cNvSpPr/>
      </dsp:nvSpPr>
      <dsp:spPr>
        <a:xfrm>
          <a:off x="3025329" y="1351682"/>
          <a:ext cx="2458681" cy="1475208"/>
        </a:xfrm>
        <a:prstGeom prst="rect">
          <a:avLst/>
        </a:prstGeom>
        <a:solidFill>
          <a:srgbClr val="0092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77" tIns="126462" rIns="120477" bIns="12646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panose="020B0503050203000203" pitchFamily="34" charset="0"/>
            </a:rPr>
            <a:t>2. </a:t>
          </a:r>
          <a:br>
            <a:rPr lang="en-US" sz="1600" kern="1200" dirty="0">
              <a:latin typeface="IBM Plex Sans" panose="020B0503050203000203" pitchFamily="34" charset="0"/>
            </a:rPr>
          </a:br>
          <a:r>
            <a:rPr lang="en-US" sz="1600" kern="1200" dirty="0">
              <a:latin typeface="IBM Plex Sans" panose="020B0503050203000203" pitchFamily="34" charset="0"/>
            </a:rPr>
            <a:t>Get to know</a:t>
          </a:r>
          <a:br>
            <a:rPr lang="en-US" sz="1600" kern="1200" dirty="0">
              <a:latin typeface="IBM Plex Sans" panose="020B0503050203000203" pitchFamily="34" charset="0"/>
            </a:rPr>
          </a:br>
          <a:r>
            <a:rPr lang="en-US" sz="1600" kern="1200" dirty="0">
              <a:latin typeface="IBM Plex Sans" panose="020B0503050203000203" pitchFamily="34" charset="0"/>
            </a:rPr>
            <a:t>our audience.</a:t>
          </a:r>
        </a:p>
      </dsp:txBody>
      <dsp:txXfrm>
        <a:off x="3025329" y="1351682"/>
        <a:ext cx="2458681" cy="1475208"/>
      </dsp:txXfrm>
    </dsp:sp>
    <dsp:sp modelId="{1831A968-6F63-144F-A6F1-BD321A883F31}">
      <dsp:nvSpPr>
        <dsp:cNvPr id="0" name=""/>
        <dsp:cNvSpPr/>
      </dsp:nvSpPr>
      <dsp:spPr>
        <a:xfrm>
          <a:off x="2458032" y="4084271"/>
          <a:ext cx="534896" cy="91440"/>
        </a:xfrm>
        <a:custGeom>
          <a:avLst/>
          <a:gdLst/>
          <a:ahLst/>
          <a:cxnLst/>
          <a:rect l="0" t="0" r="0" b="0"/>
          <a:pathLst>
            <a:path>
              <a:moveTo>
                <a:pt x="0" y="45720"/>
              </a:moveTo>
              <a:lnTo>
                <a:pt x="534896"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11343" y="4127164"/>
        <a:ext cx="28274" cy="5654"/>
      </dsp:txXfrm>
    </dsp:sp>
    <dsp:sp modelId="{A28C3B13-66A2-5948-9AC4-CF3656958F4D}">
      <dsp:nvSpPr>
        <dsp:cNvPr id="0" name=""/>
        <dsp:cNvSpPr/>
      </dsp:nvSpPr>
      <dsp:spPr>
        <a:xfrm>
          <a:off x="1151" y="3392387"/>
          <a:ext cx="2458681" cy="1475208"/>
        </a:xfrm>
        <a:prstGeom prst="rect">
          <a:avLst/>
        </a:prstGeom>
        <a:solidFill>
          <a:srgbClr val="772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77" tIns="126462" rIns="120477" bIns="12646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panose="020B0503050203000203" pitchFamily="34" charset="0"/>
            </a:rPr>
            <a:t>3. </a:t>
          </a:r>
          <a:br>
            <a:rPr lang="en-US" sz="1600" kern="1200" dirty="0">
              <a:latin typeface="IBM Plex Sans" panose="020B0503050203000203" pitchFamily="34" charset="0"/>
            </a:rPr>
          </a:br>
          <a:r>
            <a:rPr lang="en-US" sz="1600" kern="1200" dirty="0">
              <a:latin typeface="IBM Plex Sans" panose="020B0503050203000203" pitchFamily="34" charset="0"/>
            </a:rPr>
            <a:t>Develop the content</a:t>
          </a:r>
          <a:br>
            <a:rPr lang="en-US" sz="1600" kern="1200" dirty="0">
              <a:latin typeface="IBM Plex Sans" panose="020B0503050203000203" pitchFamily="34" charset="0"/>
            </a:rPr>
          </a:br>
          <a:r>
            <a:rPr lang="en-US" sz="1600" kern="1200" dirty="0">
              <a:latin typeface="IBM Plex Sans" panose="020B0503050203000203" pitchFamily="34" charset="0"/>
            </a:rPr>
            <a:t>for our resume.</a:t>
          </a:r>
        </a:p>
      </dsp:txBody>
      <dsp:txXfrm>
        <a:off x="1151" y="3392387"/>
        <a:ext cx="2458681" cy="1475208"/>
      </dsp:txXfrm>
    </dsp:sp>
    <dsp:sp modelId="{AA9510B3-3962-3A41-8FF5-950AD7F80AF6}">
      <dsp:nvSpPr>
        <dsp:cNvPr id="0" name=""/>
        <dsp:cNvSpPr/>
      </dsp:nvSpPr>
      <dsp:spPr>
        <a:xfrm>
          <a:off x="3025329" y="3392387"/>
          <a:ext cx="2458681" cy="1475208"/>
        </a:xfrm>
        <a:prstGeom prst="rect">
          <a:avLst/>
        </a:prstGeom>
        <a:solidFill>
          <a:srgbClr val="0061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77" tIns="126462" rIns="120477" bIns="12646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panose="020B0503050203000203" pitchFamily="34" charset="0"/>
            </a:rPr>
            <a:t>4. </a:t>
          </a:r>
          <a:br>
            <a:rPr lang="en-US" sz="1600" kern="1200" dirty="0">
              <a:latin typeface="IBM Plex Sans" panose="020B0503050203000203" pitchFamily="34" charset="0"/>
            </a:rPr>
          </a:br>
          <a:r>
            <a:rPr lang="en-US" sz="1600" kern="1200" dirty="0">
              <a:latin typeface="IBM Plex Sans" panose="020B0503050203000203" pitchFamily="34" charset="0"/>
            </a:rPr>
            <a:t>Practice building</a:t>
          </a:r>
          <a:br>
            <a:rPr lang="en-US" sz="1600" kern="1200" dirty="0">
              <a:latin typeface="IBM Plex Sans" panose="020B0503050203000203" pitchFamily="34" charset="0"/>
            </a:rPr>
          </a:br>
          <a:r>
            <a:rPr lang="en-US" sz="1600" kern="1200" dirty="0">
              <a:latin typeface="IBM Plex Sans" panose="020B0503050203000203" pitchFamily="34" charset="0"/>
            </a:rPr>
            <a:t>a great resume.</a:t>
          </a:r>
        </a:p>
      </dsp:txBody>
      <dsp:txXfrm>
        <a:off x="3025329" y="3392387"/>
        <a:ext cx="2458681" cy="147520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15E03-14C9-5843-BC76-0D7514FDD9FA}" type="datetimeFigureOut">
              <a:rPr lang="en-US" smtClean="0"/>
              <a:t>4/1/21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F7241-DEE8-9745-9D97-10D9C084DFCE}" type="slidenum">
              <a:rPr lang="en-US" smtClean="0"/>
              <a:t>‹#›</a:t>
            </a:fld>
            <a:endParaRPr lang="en-US"/>
          </a:p>
        </p:txBody>
      </p:sp>
    </p:spTree>
    <p:extLst>
      <p:ext uri="{BB962C8B-B14F-4D97-AF65-F5344CB8AC3E}">
        <p14:creationId xmlns:p14="http://schemas.microsoft.com/office/powerpoint/2010/main" val="52401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F7241-DEE8-9745-9D97-10D9C084DFCE}" type="slidenum">
              <a:rPr lang="en-US" smtClean="0"/>
              <a:t>1</a:t>
            </a:fld>
            <a:endParaRPr lang="en-US"/>
          </a:p>
        </p:txBody>
      </p:sp>
    </p:spTree>
    <p:extLst>
      <p:ext uri="{BB962C8B-B14F-4D97-AF65-F5344CB8AC3E}">
        <p14:creationId xmlns:p14="http://schemas.microsoft.com/office/powerpoint/2010/main" val="228920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22222"/>
                </a:solidFill>
                <a:effectLst/>
                <a:latin typeface="Lato"/>
              </a:rPr>
              <a:t>Developing Your Content</a:t>
            </a:r>
            <a:endParaRPr lang="en-CA" dirty="0"/>
          </a:p>
          <a:p>
            <a:br>
              <a:rPr lang="en-CA" dirty="0"/>
            </a:br>
            <a:endParaRPr lang="en-CA" dirty="0"/>
          </a:p>
          <a:p>
            <a:r>
              <a:rPr lang="en-CA" dirty="0">
                <a:solidFill>
                  <a:srgbClr val="222222"/>
                </a:solidFill>
                <a:effectLst/>
                <a:latin typeface="Lato"/>
              </a:rPr>
              <a:t>The best way to show an employer what you can do for them is to tell them what you’ve already accomplished. And not just what you did, but also why it matters—the “what” and the “so what?”</a:t>
            </a:r>
            <a:endParaRPr lang="en-CA" dirty="0"/>
          </a:p>
          <a:p>
            <a:br>
              <a:rPr lang="en-CA" dirty="0"/>
            </a:br>
            <a:endParaRPr lang="en-CA" dirty="0"/>
          </a:p>
          <a:p>
            <a:r>
              <a:rPr lang="en-CA" dirty="0">
                <a:solidFill>
                  <a:srgbClr val="222222"/>
                </a:solidFill>
                <a:effectLst/>
                <a:latin typeface="Lato"/>
              </a:rPr>
              <a:t>Accomplishment Statement = What + So What?</a:t>
            </a:r>
            <a:endParaRPr lang="en-CA" dirty="0"/>
          </a:p>
          <a:p>
            <a:r>
              <a:rPr lang="en-CA" dirty="0">
                <a:solidFill>
                  <a:srgbClr val="222222"/>
                </a:solidFill>
                <a:effectLst/>
                <a:latin typeface="Lato"/>
              </a:rPr>
              <a:t>What = The task you accomplished or were responsible for</a:t>
            </a:r>
            <a:endParaRPr lang="en-CA" dirty="0"/>
          </a:p>
          <a:p>
            <a:r>
              <a:rPr lang="en-CA" dirty="0">
                <a:solidFill>
                  <a:srgbClr val="222222"/>
                </a:solidFill>
                <a:effectLst/>
                <a:latin typeface="Lato"/>
              </a:rPr>
              <a:t>So What? = The result or impact of your actions, or the rationale behind what you did  </a:t>
            </a:r>
            <a:endParaRPr lang="en-CA" dirty="0"/>
          </a:p>
          <a:p>
            <a:br>
              <a:rPr lang="en-CA" dirty="0"/>
            </a:br>
            <a:endParaRPr lang="en-CA" dirty="0"/>
          </a:p>
          <a:p>
            <a:r>
              <a:rPr lang="en-CA" dirty="0">
                <a:solidFill>
                  <a:srgbClr val="222222"/>
                </a:solidFill>
                <a:effectLst/>
                <a:latin typeface="Lato"/>
              </a:rPr>
              <a:t>Watch the </a:t>
            </a:r>
            <a:r>
              <a:rPr lang="en-CA" dirty="0">
                <a:solidFill>
                  <a:srgbClr val="1155CC"/>
                </a:solidFill>
                <a:effectLst/>
                <a:latin typeface="Lato"/>
              </a:rPr>
              <a:t>video clip</a:t>
            </a:r>
            <a:endParaRPr lang="en-CA" dirty="0"/>
          </a:p>
          <a:p>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10</a:t>
            </a:fld>
            <a:endParaRPr lang="en-US"/>
          </a:p>
        </p:txBody>
      </p:sp>
    </p:spTree>
    <p:extLst>
      <p:ext uri="{BB962C8B-B14F-4D97-AF65-F5344CB8AC3E}">
        <p14:creationId xmlns:p14="http://schemas.microsoft.com/office/powerpoint/2010/main" val="100064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22222"/>
                </a:solidFill>
                <a:effectLst/>
                <a:latin typeface="Lato"/>
              </a:rPr>
              <a:t>Developing Your Content</a:t>
            </a:r>
            <a:endParaRPr lang="en-CA" dirty="0"/>
          </a:p>
          <a:p>
            <a:br>
              <a:rPr lang="en-CA" dirty="0"/>
            </a:br>
            <a:endParaRPr lang="en-CA" dirty="0"/>
          </a:p>
          <a:p>
            <a:r>
              <a:rPr lang="en-CA" dirty="0">
                <a:solidFill>
                  <a:srgbClr val="222222"/>
                </a:solidFill>
                <a:effectLst/>
                <a:latin typeface="Lato"/>
              </a:rPr>
              <a:t>The best way to show an employer what you can do for them is to tell them what you’ve already accomplished. And not just what you did, but also why it matters—the “what” and the “so what?”</a:t>
            </a:r>
            <a:endParaRPr lang="en-CA" dirty="0"/>
          </a:p>
          <a:p>
            <a:br>
              <a:rPr lang="en-CA" dirty="0"/>
            </a:br>
            <a:endParaRPr lang="en-CA" dirty="0"/>
          </a:p>
          <a:p>
            <a:r>
              <a:rPr lang="en-CA" dirty="0">
                <a:solidFill>
                  <a:srgbClr val="222222"/>
                </a:solidFill>
                <a:effectLst/>
                <a:latin typeface="Lato"/>
              </a:rPr>
              <a:t>Accomplishment Statement = What + So What?</a:t>
            </a:r>
            <a:endParaRPr lang="en-CA" dirty="0"/>
          </a:p>
          <a:p>
            <a:r>
              <a:rPr lang="en-CA" dirty="0">
                <a:solidFill>
                  <a:srgbClr val="222222"/>
                </a:solidFill>
                <a:effectLst/>
                <a:latin typeface="Lato"/>
              </a:rPr>
              <a:t>What = The task you accomplished or were responsible for</a:t>
            </a:r>
            <a:endParaRPr lang="en-CA" dirty="0"/>
          </a:p>
          <a:p>
            <a:r>
              <a:rPr lang="en-CA" dirty="0">
                <a:solidFill>
                  <a:srgbClr val="222222"/>
                </a:solidFill>
                <a:effectLst/>
                <a:latin typeface="Lato"/>
              </a:rPr>
              <a:t>So What? = The result or impact of your actions, or the rationale behind what you did  </a:t>
            </a:r>
            <a:endParaRPr lang="en-CA" dirty="0"/>
          </a:p>
          <a:p>
            <a:br>
              <a:rPr lang="en-CA" dirty="0"/>
            </a:br>
            <a:endParaRPr lang="en-CA" dirty="0"/>
          </a:p>
          <a:p>
            <a:r>
              <a:rPr lang="en-CA" dirty="0">
                <a:solidFill>
                  <a:srgbClr val="222222"/>
                </a:solidFill>
                <a:effectLst/>
                <a:latin typeface="Lato"/>
              </a:rPr>
              <a:t>Watch the </a:t>
            </a:r>
            <a:r>
              <a:rPr lang="en-CA" dirty="0">
                <a:solidFill>
                  <a:srgbClr val="1155CC"/>
                </a:solidFill>
                <a:effectLst/>
                <a:latin typeface="Lato"/>
              </a:rPr>
              <a:t>video clip</a:t>
            </a:r>
            <a:endParaRPr lang="en-CA" dirty="0"/>
          </a:p>
          <a:p>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11</a:t>
            </a:fld>
            <a:endParaRPr lang="en-US"/>
          </a:p>
        </p:txBody>
      </p:sp>
    </p:spTree>
    <p:extLst>
      <p:ext uri="{BB962C8B-B14F-4D97-AF65-F5344CB8AC3E}">
        <p14:creationId xmlns:p14="http://schemas.microsoft.com/office/powerpoint/2010/main" val="142457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22222"/>
                </a:solidFill>
                <a:effectLst/>
                <a:latin typeface="Lato"/>
              </a:rPr>
              <a:t>Building a Great Resume</a:t>
            </a:r>
            <a:endParaRPr lang="en-CA" dirty="0"/>
          </a:p>
          <a:p>
            <a:br>
              <a:rPr lang="en-CA" dirty="0"/>
            </a:br>
            <a:endParaRPr lang="en-CA" dirty="0"/>
          </a:p>
          <a:p>
            <a:r>
              <a:rPr lang="en-CA" dirty="0">
                <a:solidFill>
                  <a:srgbClr val="222222"/>
                </a:solidFill>
                <a:effectLst/>
                <a:latin typeface="Lato"/>
              </a:rPr>
              <a:t>A strong resume is easy on the eyes.</a:t>
            </a:r>
            <a:endParaRPr lang="en-CA" dirty="0"/>
          </a:p>
          <a:p>
            <a:r>
              <a:rPr lang="en-CA" dirty="0">
                <a:solidFill>
                  <a:srgbClr val="222222"/>
                </a:solidFill>
                <a:effectLst/>
                <a:latin typeface="Lato"/>
              </a:rPr>
              <a:t>You’ve nailed your content, and organized it like a pro. Now make sure your reader can scan it with ease. </a:t>
            </a:r>
            <a:endParaRPr lang="en-CA" dirty="0"/>
          </a:p>
          <a:p>
            <a:br>
              <a:rPr lang="en-CA" dirty="0"/>
            </a:br>
            <a:endParaRPr lang="en-CA" dirty="0"/>
          </a:p>
          <a:p>
            <a:r>
              <a:rPr lang="en-CA" dirty="0">
                <a:solidFill>
                  <a:srgbClr val="222222"/>
                </a:solidFill>
                <a:effectLst/>
                <a:latin typeface="Lato"/>
              </a:rPr>
              <a:t>Keep it to one page</a:t>
            </a:r>
            <a:endParaRPr lang="en-CA" dirty="0"/>
          </a:p>
          <a:p>
            <a:r>
              <a:rPr lang="en-CA" dirty="0">
                <a:solidFill>
                  <a:srgbClr val="222222"/>
                </a:solidFill>
                <a:effectLst/>
                <a:latin typeface="Lato"/>
              </a:rPr>
              <a:t>Balance your text with white space </a:t>
            </a:r>
            <a:endParaRPr lang="en-CA" dirty="0"/>
          </a:p>
          <a:p>
            <a:r>
              <a:rPr lang="en-CA" dirty="0">
                <a:solidFill>
                  <a:srgbClr val="222222"/>
                </a:solidFill>
                <a:effectLst/>
                <a:latin typeface="Lato"/>
              </a:rPr>
              <a:t>Use a professional, readable font</a:t>
            </a:r>
            <a:endParaRPr lang="en-CA" dirty="0"/>
          </a:p>
          <a:p>
            <a:r>
              <a:rPr lang="en-CA" dirty="0">
                <a:solidFill>
                  <a:srgbClr val="222222"/>
                </a:solidFill>
                <a:effectLst/>
                <a:latin typeface="Lato"/>
              </a:rPr>
              <a:t>Check out examples and templates online for design inspiration</a:t>
            </a:r>
            <a:endParaRPr lang="en-CA" dirty="0"/>
          </a:p>
          <a:p>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12</a:t>
            </a:fld>
            <a:endParaRPr lang="en-US"/>
          </a:p>
        </p:txBody>
      </p:sp>
    </p:spTree>
    <p:extLst>
      <p:ext uri="{BB962C8B-B14F-4D97-AF65-F5344CB8AC3E}">
        <p14:creationId xmlns:p14="http://schemas.microsoft.com/office/powerpoint/2010/main" val="285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22222"/>
                </a:solidFill>
                <a:effectLst/>
                <a:latin typeface="Lato"/>
              </a:rPr>
              <a:t>Accomplishment Statement Examples</a:t>
            </a:r>
            <a:endParaRPr lang="en-CA" dirty="0"/>
          </a:p>
          <a:p>
            <a:br>
              <a:rPr lang="en-CA" dirty="0"/>
            </a:br>
            <a:endParaRPr lang="en-CA" dirty="0"/>
          </a:p>
          <a:p>
            <a:r>
              <a:rPr lang="en-CA" dirty="0">
                <a:solidFill>
                  <a:srgbClr val="222222"/>
                </a:solidFill>
                <a:effectLst/>
                <a:latin typeface="Lato"/>
              </a:rPr>
              <a:t>Peer Math Tutor</a:t>
            </a:r>
            <a:endParaRPr lang="en-CA" dirty="0"/>
          </a:p>
          <a:p>
            <a:r>
              <a:rPr lang="en-CA" dirty="0">
                <a:solidFill>
                  <a:srgbClr val="222222"/>
                </a:solidFill>
                <a:effectLst/>
                <a:latin typeface="Lato"/>
              </a:rPr>
              <a:t>“Helped fellow high school students understand and apply key math concepts, and prepare for their exams. Succeeded in helping my tutees raise their math grades by an average of 20%.”</a:t>
            </a:r>
            <a:endParaRPr lang="en-CA" dirty="0"/>
          </a:p>
          <a:p>
            <a:r>
              <a:rPr lang="en-CA" dirty="0">
                <a:solidFill>
                  <a:srgbClr val="222222"/>
                </a:solidFill>
                <a:effectLst/>
                <a:latin typeface="Lato"/>
              </a:rPr>
              <a:t> </a:t>
            </a:r>
            <a:endParaRPr lang="en-CA" dirty="0"/>
          </a:p>
          <a:p>
            <a:r>
              <a:rPr lang="en-CA" dirty="0">
                <a:solidFill>
                  <a:srgbClr val="222222"/>
                </a:solidFill>
                <a:effectLst/>
                <a:latin typeface="Lato"/>
              </a:rPr>
              <a:t>Assistant Childcare Supervisor</a:t>
            </a:r>
            <a:endParaRPr lang="en-CA" dirty="0"/>
          </a:p>
          <a:p>
            <a:r>
              <a:rPr lang="en-CA" dirty="0">
                <a:solidFill>
                  <a:srgbClr val="222222"/>
                </a:solidFill>
                <a:effectLst/>
                <a:latin typeface="Lato"/>
              </a:rPr>
              <a:t>“Established a safe, enjoyable, and enriching environment for children aged 5-12 by designing, preparing, and leading a variety of indoor and outdoor activities, while following appropriate safety protocols.”</a:t>
            </a:r>
            <a:endParaRPr lang="en-CA" dirty="0"/>
          </a:p>
          <a:p>
            <a:r>
              <a:rPr lang="en-CA" dirty="0">
                <a:solidFill>
                  <a:srgbClr val="222222"/>
                </a:solidFill>
                <a:effectLst/>
                <a:latin typeface="Lato"/>
              </a:rPr>
              <a:t> </a:t>
            </a:r>
            <a:endParaRPr lang="en-CA" dirty="0"/>
          </a:p>
          <a:p>
            <a:r>
              <a:rPr lang="en-CA" dirty="0">
                <a:solidFill>
                  <a:srgbClr val="222222"/>
                </a:solidFill>
                <a:effectLst/>
                <a:latin typeface="Lato"/>
              </a:rPr>
              <a:t>Blood Center Volunteer</a:t>
            </a:r>
            <a:endParaRPr lang="en-CA" dirty="0"/>
          </a:p>
          <a:p>
            <a:r>
              <a:rPr lang="en-CA" dirty="0">
                <a:solidFill>
                  <a:srgbClr val="222222"/>
                </a:solidFill>
                <a:effectLst/>
                <a:latin typeface="Lato"/>
              </a:rPr>
              <a:t>“Designed a PowerPoint presentation and a poster summarizing how and why to participate in the local blood drive, to raise awareness about the importance of blood donation in our community.”</a:t>
            </a:r>
            <a:endParaRPr lang="en-CA" dirty="0"/>
          </a:p>
          <a:p>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13</a:t>
            </a:fld>
            <a:endParaRPr lang="en-US"/>
          </a:p>
        </p:txBody>
      </p:sp>
    </p:spTree>
    <p:extLst>
      <p:ext uri="{BB962C8B-B14F-4D97-AF65-F5344CB8AC3E}">
        <p14:creationId xmlns:p14="http://schemas.microsoft.com/office/powerpoint/2010/main" val="379264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CA" sz="1200" b="1" kern="1200" dirty="0">
                <a:solidFill>
                  <a:srgbClr val="222222"/>
                </a:solidFill>
                <a:effectLst/>
                <a:latin typeface="Lato"/>
                <a:ea typeface="+mn-ea"/>
                <a:cs typeface="+mn-cs"/>
              </a:rPr>
              <a:t>Title slide</a:t>
            </a:r>
            <a:endParaRPr lang="en-CA" dirty="0">
              <a:effectLst/>
            </a:endParaRPr>
          </a:p>
          <a:p>
            <a:pPr rtl="0" eaLnBrk="1" latinLnBrk="0" hangingPunct="1"/>
            <a:r>
              <a:rPr lang="en-CA" sz="1200" kern="1200" dirty="0">
                <a:solidFill>
                  <a:srgbClr val="222222"/>
                </a:solidFill>
                <a:effectLst/>
                <a:latin typeface="Lato"/>
                <a:ea typeface="+mn-ea"/>
                <a:cs typeface="+mn-cs"/>
              </a:rPr>
              <a:t>Workplace skills lesson</a:t>
            </a:r>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2</a:t>
            </a:fld>
            <a:endParaRPr lang="en-US"/>
          </a:p>
        </p:txBody>
      </p:sp>
    </p:spTree>
    <p:extLst>
      <p:ext uri="{BB962C8B-B14F-4D97-AF65-F5344CB8AC3E}">
        <p14:creationId xmlns:p14="http://schemas.microsoft.com/office/powerpoint/2010/main" val="240712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br>
              <a:rPr lang="en-CA" sz="1200" kern="1200" dirty="0">
                <a:solidFill>
                  <a:srgbClr val="000000"/>
                </a:solidFill>
                <a:effectLst/>
                <a:latin typeface="Calibri Light" panose="020F0302020204030204" pitchFamily="34" charset="0"/>
                <a:ea typeface="+mn-ea"/>
                <a:cs typeface="+mn-cs"/>
              </a:rPr>
            </a:br>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3</a:t>
            </a:fld>
            <a:endParaRPr lang="en-US"/>
          </a:p>
        </p:txBody>
      </p:sp>
    </p:spTree>
    <p:extLst>
      <p:ext uri="{BB962C8B-B14F-4D97-AF65-F5344CB8AC3E}">
        <p14:creationId xmlns:p14="http://schemas.microsoft.com/office/powerpoint/2010/main" val="167782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br>
              <a:rPr lang="en-CA" sz="1100" kern="1200" dirty="0">
                <a:solidFill>
                  <a:srgbClr val="222222"/>
                </a:solidFill>
                <a:effectLst/>
                <a:latin typeface="Lato"/>
                <a:ea typeface="+mn-ea"/>
                <a:cs typeface="+mn-cs"/>
              </a:rPr>
            </a:br>
            <a:br>
              <a:rPr lang="en-CA" sz="1100" kern="1200" dirty="0">
                <a:solidFill>
                  <a:srgbClr val="222222"/>
                </a:solidFill>
                <a:effectLst/>
                <a:latin typeface="Lato"/>
                <a:ea typeface="+mn-ea"/>
                <a:cs typeface="+mn-cs"/>
              </a:rPr>
            </a:br>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4</a:t>
            </a:fld>
            <a:endParaRPr lang="en-US"/>
          </a:p>
        </p:txBody>
      </p:sp>
    </p:spTree>
    <p:extLst>
      <p:ext uri="{BB962C8B-B14F-4D97-AF65-F5344CB8AC3E}">
        <p14:creationId xmlns:p14="http://schemas.microsoft.com/office/powerpoint/2010/main" val="151282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4F7241-DEE8-9745-9D97-10D9C084DFCE}" type="slidenum">
              <a:rPr lang="en-US" smtClean="0"/>
              <a:t>5</a:t>
            </a:fld>
            <a:endParaRPr lang="en-US"/>
          </a:p>
        </p:txBody>
      </p:sp>
      <p:sp>
        <p:nvSpPr>
          <p:cNvPr id="6" name="Notes Placeholder 5">
            <a:extLst>
              <a:ext uri="{FF2B5EF4-FFF2-40B4-BE49-F238E27FC236}">
                <a16:creationId xmlns:a16="http://schemas.microsoft.com/office/drawing/2014/main" id="{575B16FA-0AB5-1E41-B667-DA30BD6FC0C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5021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22222"/>
                </a:solidFill>
                <a:effectLst/>
                <a:latin typeface="Lato"/>
              </a:rPr>
              <a:t>Building a Great Resume</a:t>
            </a:r>
            <a:endParaRPr lang="en-CA" dirty="0"/>
          </a:p>
          <a:p>
            <a:br>
              <a:rPr lang="en-CA" dirty="0"/>
            </a:br>
            <a:endParaRPr lang="en-CA" dirty="0"/>
          </a:p>
          <a:p>
            <a:r>
              <a:rPr lang="en-CA" dirty="0">
                <a:solidFill>
                  <a:srgbClr val="222222"/>
                </a:solidFill>
                <a:effectLst/>
                <a:latin typeface="Lato"/>
              </a:rPr>
              <a:t>A strong resume is easy on the eyes.</a:t>
            </a:r>
            <a:endParaRPr lang="en-CA" dirty="0"/>
          </a:p>
          <a:p>
            <a:r>
              <a:rPr lang="en-CA" dirty="0">
                <a:solidFill>
                  <a:srgbClr val="222222"/>
                </a:solidFill>
                <a:effectLst/>
                <a:latin typeface="Lato"/>
              </a:rPr>
              <a:t>You’ve nailed your content, and organized it like a pro. Now make sure your reader can scan it with ease. </a:t>
            </a:r>
            <a:endParaRPr lang="en-CA" dirty="0"/>
          </a:p>
          <a:p>
            <a:br>
              <a:rPr lang="en-CA" dirty="0"/>
            </a:br>
            <a:endParaRPr lang="en-CA" dirty="0"/>
          </a:p>
          <a:p>
            <a:r>
              <a:rPr lang="en-CA" dirty="0">
                <a:solidFill>
                  <a:srgbClr val="222222"/>
                </a:solidFill>
                <a:effectLst/>
                <a:latin typeface="Lato"/>
              </a:rPr>
              <a:t>Keep it to one page</a:t>
            </a:r>
            <a:endParaRPr lang="en-CA" dirty="0"/>
          </a:p>
          <a:p>
            <a:r>
              <a:rPr lang="en-CA" dirty="0">
                <a:solidFill>
                  <a:srgbClr val="222222"/>
                </a:solidFill>
                <a:effectLst/>
                <a:latin typeface="Lato"/>
              </a:rPr>
              <a:t>Balance your text with white space </a:t>
            </a:r>
            <a:endParaRPr lang="en-CA" dirty="0"/>
          </a:p>
          <a:p>
            <a:r>
              <a:rPr lang="en-CA" dirty="0">
                <a:solidFill>
                  <a:srgbClr val="222222"/>
                </a:solidFill>
                <a:effectLst/>
                <a:latin typeface="Lato"/>
              </a:rPr>
              <a:t>Use a professional, readable font</a:t>
            </a:r>
            <a:endParaRPr lang="en-CA" dirty="0"/>
          </a:p>
          <a:p>
            <a:r>
              <a:rPr lang="en-CA" dirty="0">
                <a:solidFill>
                  <a:srgbClr val="222222"/>
                </a:solidFill>
                <a:effectLst/>
                <a:latin typeface="Lato"/>
              </a:rPr>
              <a:t>Check out examples and templates online for design inspiration</a:t>
            </a:r>
            <a:endParaRPr lang="en-CA" dirty="0"/>
          </a:p>
          <a:p>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6</a:t>
            </a:fld>
            <a:endParaRPr lang="en-US"/>
          </a:p>
        </p:txBody>
      </p:sp>
    </p:spTree>
    <p:extLst>
      <p:ext uri="{BB962C8B-B14F-4D97-AF65-F5344CB8AC3E}">
        <p14:creationId xmlns:p14="http://schemas.microsoft.com/office/powerpoint/2010/main" val="228725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4F7241-DEE8-9745-9D97-10D9C084DFCE}" type="slidenum">
              <a:rPr lang="en-US" smtClean="0"/>
              <a:t>7</a:t>
            </a:fld>
            <a:endParaRPr lang="en-US"/>
          </a:p>
        </p:txBody>
      </p:sp>
      <p:sp>
        <p:nvSpPr>
          <p:cNvPr id="6" name="Notes Placeholder 5">
            <a:extLst>
              <a:ext uri="{FF2B5EF4-FFF2-40B4-BE49-F238E27FC236}">
                <a16:creationId xmlns:a16="http://schemas.microsoft.com/office/drawing/2014/main" id="{F5DAE5CF-5628-2C4B-B3C3-E89DA80F983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75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22222"/>
                </a:solidFill>
                <a:effectLst/>
                <a:latin typeface="Lato"/>
              </a:rPr>
              <a:t>Building a Great Resume</a:t>
            </a:r>
            <a:endParaRPr lang="en-CA" dirty="0"/>
          </a:p>
          <a:p>
            <a:br>
              <a:rPr lang="en-CA" dirty="0"/>
            </a:br>
            <a:endParaRPr lang="en-CA" dirty="0"/>
          </a:p>
          <a:p>
            <a:r>
              <a:rPr lang="en-CA" dirty="0">
                <a:solidFill>
                  <a:srgbClr val="222222"/>
                </a:solidFill>
                <a:effectLst/>
                <a:latin typeface="Lato"/>
              </a:rPr>
              <a:t>A strong resume is easy on the eyes.</a:t>
            </a:r>
            <a:endParaRPr lang="en-CA" dirty="0"/>
          </a:p>
          <a:p>
            <a:r>
              <a:rPr lang="en-CA" dirty="0">
                <a:solidFill>
                  <a:srgbClr val="222222"/>
                </a:solidFill>
                <a:effectLst/>
                <a:latin typeface="Lato"/>
              </a:rPr>
              <a:t>You’ve nailed your content, and organized it like a pro. Now make sure your reader can scan it with ease. </a:t>
            </a:r>
            <a:endParaRPr lang="en-CA" dirty="0"/>
          </a:p>
          <a:p>
            <a:br>
              <a:rPr lang="en-CA" dirty="0"/>
            </a:br>
            <a:endParaRPr lang="en-CA" dirty="0"/>
          </a:p>
          <a:p>
            <a:r>
              <a:rPr lang="en-CA" dirty="0">
                <a:solidFill>
                  <a:srgbClr val="222222"/>
                </a:solidFill>
                <a:effectLst/>
                <a:latin typeface="Lato"/>
              </a:rPr>
              <a:t>Keep it to one page</a:t>
            </a:r>
            <a:endParaRPr lang="en-CA" dirty="0"/>
          </a:p>
          <a:p>
            <a:r>
              <a:rPr lang="en-CA" dirty="0">
                <a:solidFill>
                  <a:srgbClr val="222222"/>
                </a:solidFill>
                <a:effectLst/>
                <a:latin typeface="Lato"/>
              </a:rPr>
              <a:t>Balance your text with white space </a:t>
            </a:r>
            <a:endParaRPr lang="en-CA" dirty="0"/>
          </a:p>
          <a:p>
            <a:r>
              <a:rPr lang="en-CA" dirty="0">
                <a:solidFill>
                  <a:srgbClr val="222222"/>
                </a:solidFill>
                <a:effectLst/>
                <a:latin typeface="Lato"/>
              </a:rPr>
              <a:t>Use a professional, readable font</a:t>
            </a:r>
            <a:endParaRPr lang="en-CA" dirty="0"/>
          </a:p>
          <a:p>
            <a:r>
              <a:rPr lang="en-CA" dirty="0">
                <a:solidFill>
                  <a:srgbClr val="222222"/>
                </a:solidFill>
                <a:effectLst/>
                <a:latin typeface="Lato"/>
              </a:rPr>
              <a:t>Check out examples and templates online for design inspiration</a:t>
            </a:r>
            <a:endParaRPr lang="en-CA" dirty="0"/>
          </a:p>
          <a:p>
            <a:endParaRPr lang="en-US" dirty="0"/>
          </a:p>
        </p:txBody>
      </p:sp>
      <p:sp>
        <p:nvSpPr>
          <p:cNvPr id="4" name="Slide Number Placeholder 3"/>
          <p:cNvSpPr>
            <a:spLocks noGrp="1"/>
          </p:cNvSpPr>
          <p:nvPr>
            <p:ph type="sldNum" sz="quarter" idx="5"/>
          </p:nvPr>
        </p:nvSpPr>
        <p:spPr/>
        <p:txBody>
          <a:bodyPr/>
          <a:lstStyle/>
          <a:p>
            <a:fld id="{C64F7241-DEE8-9745-9D97-10D9C084DFCE}" type="slidenum">
              <a:rPr lang="en-US" smtClean="0"/>
              <a:t>8</a:t>
            </a:fld>
            <a:endParaRPr lang="en-US"/>
          </a:p>
        </p:txBody>
      </p:sp>
    </p:spTree>
    <p:extLst>
      <p:ext uri="{BB962C8B-B14F-4D97-AF65-F5344CB8AC3E}">
        <p14:creationId xmlns:p14="http://schemas.microsoft.com/office/powerpoint/2010/main" val="130138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4F7241-DEE8-9745-9D97-10D9C084DFCE}" type="slidenum">
              <a:rPr lang="en-US" smtClean="0"/>
              <a:t>9</a:t>
            </a:fld>
            <a:endParaRPr lang="en-US"/>
          </a:p>
        </p:txBody>
      </p:sp>
      <p:sp>
        <p:nvSpPr>
          <p:cNvPr id="6" name="Notes Placeholder 5">
            <a:extLst>
              <a:ext uri="{FF2B5EF4-FFF2-40B4-BE49-F238E27FC236}">
                <a16:creationId xmlns:a16="http://schemas.microsoft.com/office/drawing/2014/main" id="{07C23A8D-DBFE-DC4F-933D-2A7EC27F6EC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1039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8C05-FFE8-BB44-AA91-0E3FAC662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DAF18-CDEF-B440-93BC-6F58518C6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4DD869-1293-6B41-BCCD-84C4490000EB}"/>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5" name="Footer Placeholder 4">
            <a:extLst>
              <a:ext uri="{FF2B5EF4-FFF2-40B4-BE49-F238E27FC236}">
                <a16:creationId xmlns:a16="http://schemas.microsoft.com/office/drawing/2014/main" id="{1CEB100D-322D-A84C-BF52-9C39E996D73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979AA65-EF7F-F94F-9BEA-84FEB0EEE316}"/>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79459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3877-946F-2343-9C2D-FAB35CD1E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226698-ED20-4A44-9EC7-54B157ADE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9E1F4-E476-8E44-99ED-2458EA4C53A9}"/>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5" name="Footer Placeholder 4">
            <a:extLst>
              <a:ext uri="{FF2B5EF4-FFF2-40B4-BE49-F238E27FC236}">
                <a16:creationId xmlns:a16="http://schemas.microsoft.com/office/drawing/2014/main" id="{95F4BA42-AAE3-B64E-9768-33B3C6209DA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C04766D-353B-814E-88FE-465552085F54}"/>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280126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0BBCF-703B-CF41-B648-D3C1982DFA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AAC9E3-2649-644E-8468-539C09871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CB464-AC25-0749-A595-754423DEC229}"/>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5" name="Footer Placeholder 4">
            <a:extLst>
              <a:ext uri="{FF2B5EF4-FFF2-40B4-BE49-F238E27FC236}">
                <a16:creationId xmlns:a16="http://schemas.microsoft.com/office/drawing/2014/main" id="{0CB84E80-B96F-9B42-8824-AEC2744D3D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06476D4-5AA3-1A4B-9421-A5E29F072EC1}"/>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61994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1629-21E7-B04B-9105-DD119A072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6F889-2DA2-DB4E-B9BA-E4B68BB3E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4CB9D-3C75-0540-8DEF-15E40AE49FC6}"/>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5" name="Footer Placeholder 4">
            <a:extLst>
              <a:ext uri="{FF2B5EF4-FFF2-40B4-BE49-F238E27FC236}">
                <a16:creationId xmlns:a16="http://schemas.microsoft.com/office/drawing/2014/main" id="{CE068DF4-0BB1-C34C-BA03-50AB77FCB3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8EB8687-4954-C649-9F4B-247FEBA0BCD5}"/>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552289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41AC-2A92-1C44-94F4-7125EC300B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39237-CDDE-A841-BC50-AC3E399071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263E4-BDF7-F749-AEAB-ECF5FCB2E26E}"/>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5" name="Footer Placeholder 4">
            <a:extLst>
              <a:ext uri="{FF2B5EF4-FFF2-40B4-BE49-F238E27FC236}">
                <a16:creationId xmlns:a16="http://schemas.microsoft.com/office/drawing/2014/main" id="{DC91CEFB-2C6B-3B4E-832C-1228C4958F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AEF13E7-F3F4-AF4C-914A-CED45DB8DB85}"/>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413664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B169-0E49-AE42-BC17-B1C4D8E15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63A3D-702E-0446-A462-D118CB1AE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B750E0-58CD-734B-A7A6-55A821F3AC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8929F-161D-B144-A0C6-D7A7C8891385}"/>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6" name="Footer Placeholder 5">
            <a:extLst>
              <a:ext uri="{FF2B5EF4-FFF2-40B4-BE49-F238E27FC236}">
                <a16:creationId xmlns:a16="http://schemas.microsoft.com/office/drawing/2014/main" id="{C47FB862-0A8A-834F-9A45-097ABF2FB12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6A017BF-1E15-2449-BD9C-670AC5D7470D}"/>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207650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28AB-9ACD-7D42-9E73-7E036CF2CB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274C1-0A18-F443-AEC2-5B0BA596B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583E1-C368-2146-940C-0C1263E94C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789378-EC9C-5647-88F6-FE8F73813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B19663-985B-BE4F-A3E7-8D0CAA526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48AAAC-33D7-5541-9306-AA443B173B78}"/>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8" name="Footer Placeholder 7">
            <a:extLst>
              <a:ext uri="{FF2B5EF4-FFF2-40B4-BE49-F238E27FC236}">
                <a16:creationId xmlns:a16="http://schemas.microsoft.com/office/drawing/2014/main" id="{8D6F5E0C-7E0B-7541-A592-537620BDAE0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ACB960-A100-544D-84FB-1161FB3DE8C6}"/>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204188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5751-7473-004C-A678-FCA52E643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4A369E-124E-344B-9531-27FB4257690F}"/>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4" name="Footer Placeholder 3">
            <a:extLst>
              <a:ext uri="{FF2B5EF4-FFF2-40B4-BE49-F238E27FC236}">
                <a16:creationId xmlns:a16="http://schemas.microsoft.com/office/drawing/2014/main" id="{8DCD5F43-F43D-C74C-87D8-92F5AF4EF31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4D24DD3-22F7-6F46-A3A0-D62D2CAA4E20}"/>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72636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49B9A-DCAD-D344-AA73-7F9915B5A48E}"/>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3" name="Footer Placeholder 2">
            <a:extLst>
              <a:ext uri="{FF2B5EF4-FFF2-40B4-BE49-F238E27FC236}">
                <a16:creationId xmlns:a16="http://schemas.microsoft.com/office/drawing/2014/main" id="{ED9291C1-6941-7443-90A8-22B60F8BFFE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C46E09-2CCF-774B-8E21-8E368735E727}"/>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312471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412D-6D19-384A-AEC1-B33CFC32B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59706-5173-FB43-A593-4D601361A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B6A05C-920E-0A43-BA27-DE01177B3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50D40-876F-E041-ADB7-B97A2FF7F8EC}"/>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6" name="Footer Placeholder 5">
            <a:extLst>
              <a:ext uri="{FF2B5EF4-FFF2-40B4-BE49-F238E27FC236}">
                <a16:creationId xmlns:a16="http://schemas.microsoft.com/office/drawing/2014/main" id="{CE90DD6F-BA38-6A45-BC0A-7496BB9E53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A77454C-E570-5941-B61E-A4B2C12D0E2E}"/>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14244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5B1A-B9BD-7D42-8E03-10249D6DC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7056C-7F1C-6446-BC24-0E2FC9E9B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1CC06A-E4F2-9540-86F6-8508525EA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00AB8-578A-4244-B50E-67174D3897DE}"/>
              </a:ext>
            </a:extLst>
          </p:cNvPr>
          <p:cNvSpPr>
            <a:spLocks noGrp="1"/>
          </p:cNvSpPr>
          <p:nvPr>
            <p:ph type="dt" sz="half" idx="10"/>
          </p:nvPr>
        </p:nvSpPr>
        <p:spPr/>
        <p:txBody>
          <a:bodyPr/>
          <a:lstStyle/>
          <a:p>
            <a:fld id="{42709939-8B5B-924D-BBD7-736915078E23}" type="datetimeFigureOut">
              <a:rPr lang="en-US" smtClean="0"/>
              <a:t>4/1/21</a:t>
            </a:fld>
            <a:endParaRPr lang="en-US" dirty="0"/>
          </a:p>
        </p:txBody>
      </p:sp>
      <p:sp>
        <p:nvSpPr>
          <p:cNvPr id="6" name="Footer Placeholder 5">
            <a:extLst>
              <a:ext uri="{FF2B5EF4-FFF2-40B4-BE49-F238E27FC236}">
                <a16:creationId xmlns:a16="http://schemas.microsoft.com/office/drawing/2014/main" id="{DACE8DBC-DB51-EA4D-9A96-FEEC7B333E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5665844-40AE-534D-8501-D43FE9765911}"/>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403981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0BFE1B-EF19-444D-84C4-F60FDB098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8E3E33-0FE5-F644-8E6E-E6A10CDB8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87A1F-6FC2-E04A-84DA-40BACAB4B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09939-8B5B-924D-BBD7-736915078E23}" type="datetimeFigureOut">
              <a:rPr lang="en-US" smtClean="0"/>
              <a:t>4/1/21</a:t>
            </a:fld>
            <a:endParaRPr lang="en-US" dirty="0"/>
          </a:p>
        </p:txBody>
      </p:sp>
      <p:sp>
        <p:nvSpPr>
          <p:cNvPr id="6" name="Slide Number Placeholder 5">
            <a:extLst>
              <a:ext uri="{FF2B5EF4-FFF2-40B4-BE49-F238E27FC236}">
                <a16:creationId xmlns:a16="http://schemas.microsoft.com/office/drawing/2014/main" id="{4E6B6766-9A3A-B844-B2C1-D5014C6F55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1BE71-7CB2-2F49-AB3D-DCD655F8544F}" type="slidenum">
              <a:rPr lang="en-US" smtClean="0"/>
              <a:t>‹#›</a:t>
            </a:fld>
            <a:endParaRPr lang="en-US" dirty="0"/>
          </a:p>
        </p:txBody>
      </p:sp>
      <p:sp>
        <p:nvSpPr>
          <p:cNvPr id="7" name="Footer Placeholder 6">
            <a:extLst>
              <a:ext uri="{FF2B5EF4-FFF2-40B4-BE49-F238E27FC236}">
                <a16:creationId xmlns:a16="http://schemas.microsoft.com/office/drawing/2014/main" id="{FBB8CC7C-4DB1-5A44-8D7B-EEE50EE8D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9" name="Group 8" hidden="1">
            <a:extLst>
              <a:ext uri="{FF2B5EF4-FFF2-40B4-BE49-F238E27FC236}">
                <a16:creationId xmlns:a16="http://schemas.microsoft.com/office/drawing/2014/main" id="{D1693673-FCE1-FE42-BBC6-F5BE3C12981B}"/>
              </a:ext>
            </a:extLst>
          </p:cNvPr>
          <p:cNvGrpSpPr/>
          <p:nvPr/>
        </p:nvGrpSpPr>
        <p:grpSpPr>
          <a:xfrm>
            <a:off x="3047" y="0"/>
            <a:ext cx="12188953" cy="6858000"/>
            <a:chOff x="0" y="0"/>
            <a:chExt cx="9144000" cy="5143500"/>
          </a:xfrm>
        </p:grpSpPr>
        <p:grpSp>
          <p:nvGrpSpPr>
            <p:cNvPr id="11" name="Group 10">
              <a:extLst>
                <a:ext uri="{FF2B5EF4-FFF2-40B4-BE49-F238E27FC236}">
                  <a16:creationId xmlns:a16="http://schemas.microsoft.com/office/drawing/2014/main" id="{79C92107-DC76-C747-97E9-0717BE744763}"/>
                </a:ext>
              </a:extLst>
            </p:cNvPr>
            <p:cNvGrpSpPr/>
            <p:nvPr/>
          </p:nvGrpSpPr>
          <p:grpSpPr>
            <a:xfrm>
              <a:off x="2057480" y="0"/>
              <a:ext cx="5029240" cy="5143500"/>
              <a:chOff x="2057480" y="0"/>
              <a:chExt cx="5029240" cy="5143500"/>
            </a:xfrm>
          </p:grpSpPr>
          <p:cxnSp>
            <p:nvCxnSpPr>
              <p:cNvPr id="20" name="Straight Connector 19">
                <a:extLst>
                  <a:ext uri="{FF2B5EF4-FFF2-40B4-BE49-F238E27FC236}">
                    <a16:creationId xmlns:a16="http://schemas.microsoft.com/office/drawing/2014/main" id="{47314A44-EE7C-724F-85E0-E0E704CC4E32}"/>
                  </a:ext>
                </a:extLst>
              </p:cNvPr>
              <p:cNvCxnSpPr/>
              <p:nvPr userDrawn="1"/>
            </p:nvCxnSpPr>
            <p:spPr bwMode="auto">
              <a:xfrm rot="5400000" flipH="1">
                <a:off x="-5142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0CE9C73-DFA9-4445-A55D-2F58A2C3BC80}"/>
                  </a:ext>
                </a:extLst>
              </p:cNvPr>
              <p:cNvCxnSpPr/>
              <p:nvPr userDrawn="1"/>
            </p:nvCxnSpPr>
            <p:spPr bwMode="auto">
              <a:xfrm rot="5400000" flipH="1">
                <a:off x="-2856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70061A0-D370-3E45-BE62-5D5CEDFD06BC}"/>
                  </a:ext>
                </a:extLst>
              </p:cNvPr>
              <p:cNvCxnSpPr/>
              <p:nvPr userDrawn="1"/>
            </p:nvCxnSpPr>
            <p:spPr bwMode="auto">
              <a:xfrm rot="5400000" flipH="1">
                <a:off x="-570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4D96A01-F88E-DE46-BD5A-E98BC95B7FB9}"/>
                  </a:ext>
                </a:extLst>
              </p:cNvPr>
              <p:cNvCxnSpPr/>
              <p:nvPr userDrawn="1"/>
            </p:nvCxnSpPr>
            <p:spPr bwMode="auto">
              <a:xfrm rot="5400000" flipH="1">
                <a:off x="177174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64F5C33-6883-4644-80E3-D27EE2870DA1}"/>
                  </a:ext>
                </a:extLst>
              </p:cNvPr>
              <p:cNvCxnSpPr/>
              <p:nvPr userDrawn="1"/>
            </p:nvCxnSpPr>
            <p:spPr bwMode="auto">
              <a:xfrm rot="5400000" flipH="1">
                <a:off x="200035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115E2FF-B0DD-7C4B-AE13-04DC32F33E90}"/>
                  </a:ext>
                </a:extLst>
              </p:cNvPr>
              <p:cNvCxnSpPr/>
              <p:nvPr userDrawn="1"/>
            </p:nvCxnSpPr>
            <p:spPr bwMode="auto">
              <a:xfrm rot="5400000" flipH="1">
                <a:off x="2228952"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374B25D-607D-3C45-B042-94501EE7310E}"/>
                  </a:ext>
                </a:extLst>
              </p:cNvPr>
              <p:cNvCxnSpPr/>
              <p:nvPr userDrawn="1"/>
            </p:nvCxnSpPr>
            <p:spPr bwMode="auto">
              <a:xfrm rot="5400000" flipH="1">
                <a:off x="40577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98849BE-4808-BA4B-B93C-F9469DD0A35F}"/>
                  </a:ext>
                </a:extLst>
              </p:cNvPr>
              <p:cNvCxnSpPr/>
              <p:nvPr userDrawn="1"/>
            </p:nvCxnSpPr>
            <p:spPr bwMode="auto">
              <a:xfrm rot="5400000" flipH="1">
                <a:off x="42863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0B85104-2D3C-1C46-9887-47BB3B7B7A51}"/>
                  </a:ext>
                </a:extLst>
              </p:cNvPr>
              <p:cNvCxnSpPr/>
              <p:nvPr userDrawn="1"/>
            </p:nvCxnSpPr>
            <p:spPr bwMode="auto">
              <a:xfrm rot="5400000" flipH="1">
                <a:off x="45149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E46253CA-F62A-344B-98D4-C3B9B08D068E}"/>
                </a:ext>
              </a:extLst>
            </p:cNvPr>
            <p:cNvGrpSpPr/>
            <p:nvPr/>
          </p:nvGrpSpPr>
          <p:grpSpPr>
            <a:xfrm>
              <a:off x="0" y="653796"/>
              <a:ext cx="9144000" cy="3840480"/>
              <a:chOff x="0" y="653796"/>
              <a:chExt cx="9144000" cy="3840480"/>
            </a:xfrm>
          </p:grpSpPr>
          <p:cxnSp>
            <p:nvCxnSpPr>
              <p:cNvPr id="13" name="Straight Connector 12">
                <a:extLst>
                  <a:ext uri="{FF2B5EF4-FFF2-40B4-BE49-F238E27FC236}">
                    <a16:creationId xmlns:a16="http://schemas.microsoft.com/office/drawing/2014/main" id="{6D8D8A3A-017F-4D4E-B46C-6CE8745F893C}"/>
                  </a:ext>
                </a:extLst>
              </p:cNvPr>
              <p:cNvCxnSpPr/>
              <p:nvPr userDrawn="1"/>
            </p:nvCxnSpPr>
            <p:spPr bwMode="auto">
              <a:xfrm flipH="1">
                <a:off x="0" y="65379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2750326-AF09-B249-BBD7-B326CDEB3652}"/>
                  </a:ext>
                </a:extLst>
              </p:cNvPr>
              <p:cNvCxnSpPr/>
              <p:nvPr userDrawn="1"/>
            </p:nvCxnSpPr>
            <p:spPr bwMode="auto">
              <a:xfrm flipH="1">
                <a:off x="0" y="1289304"/>
                <a:ext cx="9144000" cy="0"/>
              </a:xfrm>
              <a:prstGeom prst="line">
                <a:avLst/>
              </a:prstGeom>
              <a:ln w="3175">
                <a:solidFill>
                  <a:srgbClr val="D7306D"/>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30466C9-EDD6-E841-B22E-2DB8BC7DA13C}"/>
                  </a:ext>
                </a:extLst>
              </p:cNvPr>
              <p:cNvCxnSpPr/>
              <p:nvPr userDrawn="1"/>
            </p:nvCxnSpPr>
            <p:spPr bwMode="auto">
              <a:xfrm flipH="1">
                <a:off x="0" y="192938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2C44A8E-61F1-2F45-A30D-DB67C7F4F983}"/>
                  </a:ext>
                </a:extLst>
              </p:cNvPr>
              <p:cNvCxnSpPr/>
              <p:nvPr userDrawn="1"/>
            </p:nvCxnSpPr>
            <p:spPr bwMode="auto">
              <a:xfrm flipH="1">
                <a:off x="0" y="2570990"/>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3E6A6A9-52E6-9C4F-94DB-501F2C764EB9}"/>
                  </a:ext>
                </a:extLst>
              </p:cNvPr>
              <p:cNvCxnSpPr/>
              <p:nvPr userDrawn="1"/>
            </p:nvCxnSpPr>
            <p:spPr bwMode="auto">
              <a:xfrm flipH="1">
                <a:off x="0" y="320954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EBC5EDC-3765-2A44-98E4-B829B61621E8}"/>
                  </a:ext>
                </a:extLst>
              </p:cNvPr>
              <p:cNvCxnSpPr/>
              <p:nvPr userDrawn="1"/>
            </p:nvCxnSpPr>
            <p:spPr bwMode="auto">
              <a:xfrm flipH="1">
                <a:off x="0" y="384962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B2C874F-B396-5A40-87A2-B98178290626}"/>
                  </a:ext>
                </a:extLst>
              </p:cNvPr>
              <p:cNvCxnSpPr/>
              <p:nvPr userDrawn="1"/>
            </p:nvCxnSpPr>
            <p:spPr bwMode="auto">
              <a:xfrm flipH="1">
                <a:off x="0" y="449427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58044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8.emf"/><Relationship Id="rId4" Type="http://schemas.openxmlformats.org/officeDocument/2006/relationships/hyperlink" Target="https://resumegenius.com/blog/resume-help/resume-forma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esumegenius.com/resume-samp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hyperlink" Target="https://www.youtube.com/embed/Kj9d64QcQPQ?start=538&amp;end=77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hyperlink" Target="https://www.youtube.com/embed/Kj9d64QcQPQ?start=0&amp;end=35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hyperlink" Target="https://www.youtube.com/embed/Kj9d64QcQPQ?start=354&amp;end=53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965F8B-0F7A-3A44-A845-D2AC05E3493F}"/>
              </a:ext>
            </a:extLst>
          </p:cNvPr>
          <p:cNvGrpSpPr/>
          <p:nvPr/>
        </p:nvGrpSpPr>
        <p:grpSpPr>
          <a:xfrm>
            <a:off x="3047" y="0"/>
            <a:ext cx="12188953" cy="6858000"/>
            <a:chOff x="0" y="0"/>
            <a:chExt cx="9144000" cy="5143500"/>
          </a:xfrm>
        </p:grpSpPr>
        <p:grpSp>
          <p:nvGrpSpPr>
            <p:cNvPr id="5" name="Group 4">
              <a:extLst>
                <a:ext uri="{FF2B5EF4-FFF2-40B4-BE49-F238E27FC236}">
                  <a16:creationId xmlns:a16="http://schemas.microsoft.com/office/drawing/2014/main" id="{7D7B224C-E283-B94D-B255-7D06810B6DA3}"/>
                </a:ext>
              </a:extLst>
            </p:cNvPr>
            <p:cNvGrpSpPr/>
            <p:nvPr/>
          </p:nvGrpSpPr>
          <p:grpSpPr>
            <a:xfrm>
              <a:off x="0" y="0"/>
              <a:ext cx="9144000" cy="5143500"/>
              <a:chOff x="0" y="0"/>
              <a:chExt cx="9144000" cy="5143500"/>
            </a:xfrm>
          </p:grpSpPr>
          <p:grpSp>
            <p:nvGrpSpPr>
              <p:cNvPr id="7" name="Group 6">
                <a:extLst>
                  <a:ext uri="{FF2B5EF4-FFF2-40B4-BE49-F238E27FC236}">
                    <a16:creationId xmlns:a16="http://schemas.microsoft.com/office/drawing/2014/main" id="{1CC78B73-2AF9-8242-88DD-EBCE1F8FCC74}"/>
                  </a:ext>
                </a:extLst>
              </p:cNvPr>
              <p:cNvGrpSpPr/>
              <p:nvPr/>
            </p:nvGrpSpPr>
            <p:grpSpPr>
              <a:xfrm>
                <a:off x="2057480" y="0"/>
                <a:ext cx="5029240" cy="5143500"/>
                <a:chOff x="2057480" y="0"/>
                <a:chExt cx="5029240" cy="5143500"/>
              </a:xfrm>
            </p:grpSpPr>
            <p:cxnSp>
              <p:nvCxnSpPr>
                <p:cNvPr id="16" name="Straight Connector 15">
                  <a:extLst>
                    <a:ext uri="{FF2B5EF4-FFF2-40B4-BE49-F238E27FC236}">
                      <a16:creationId xmlns:a16="http://schemas.microsoft.com/office/drawing/2014/main" id="{7105B351-4660-8840-B73B-FB8526784DFB}"/>
                    </a:ext>
                  </a:extLst>
                </p:cNvPr>
                <p:cNvCxnSpPr/>
                <p:nvPr userDrawn="1"/>
              </p:nvCxnSpPr>
              <p:spPr bwMode="auto">
                <a:xfrm rot="5400000" flipH="1">
                  <a:off x="-5142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6C403EA-0D5B-6547-AE02-D5108A628911}"/>
                    </a:ext>
                  </a:extLst>
                </p:cNvPr>
                <p:cNvCxnSpPr/>
                <p:nvPr userDrawn="1"/>
              </p:nvCxnSpPr>
              <p:spPr bwMode="auto">
                <a:xfrm rot="5400000" flipH="1">
                  <a:off x="-2856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F30163F-E9F0-1D46-8324-A90E29AC9F9C}"/>
                    </a:ext>
                  </a:extLst>
                </p:cNvPr>
                <p:cNvCxnSpPr/>
                <p:nvPr userDrawn="1"/>
              </p:nvCxnSpPr>
              <p:spPr bwMode="auto">
                <a:xfrm rot="5400000" flipH="1">
                  <a:off x="-570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9C9ECF0-E083-2041-8405-F7854B358FE1}"/>
                    </a:ext>
                  </a:extLst>
                </p:cNvPr>
                <p:cNvCxnSpPr/>
                <p:nvPr userDrawn="1"/>
              </p:nvCxnSpPr>
              <p:spPr bwMode="auto">
                <a:xfrm rot="5400000" flipH="1">
                  <a:off x="177174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F130A81-EF6E-3345-8CDA-7C506C396216}"/>
                    </a:ext>
                  </a:extLst>
                </p:cNvPr>
                <p:cNvCxnSpPr/>
                <p:nvPr userDrawn="1"/>
              </p:nvCxnSpPr>
              <p:spPr bwMode="auto">
                <a:xfrm rot="5400000" flipH="1">
                  <a:off x="200035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497A511-6558-9E40-A3F4-7722C414804A}"/>
                    </a:ext>
                  </a:extLst>
                </p:cNvPr>
                <p:cNvCxnSpPr/>
                <p:nvPr userDrawn="1"/>
              </p:nvCxnSpPr>
              <p:spPr bwMode="auto">
                <a:xfrm rot="5400000" flipH="1">
                  <a:off x="2228952"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10D8A1A-6F3C-BB48-9316-AB9A7CB35F12}"/>
                    </a:ext>
                  </a:extLst>
                </p:cNvPr>
                <p:cNvCxnSpPr/>
                <p:nvPr userDrawn="1"/>
              </p:nvCxnSpPr>
              <p:spPr bwMode="auto">
                <a:xfrm rot="5400000" flipH="1">
                  <a:off x="40577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368222-81B9-564A-83D7-810AD6AF4681}"/>
                    </a:ext>
                  </a:extLst>
                </p:cNvPr>
                <p:cNvCxnSpPr/>
                <p:nvPr userDrawn="1"/>
              </p:nvCxnSpPr>
              <p:spPr bwMode="auto">
                <a:xfrm rot="5400000" flipH="1">
                  <a:off x="42863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7ABCD53-58B8-494E-82DE-EF6128525540}"/>
                    </a:ext>
                  </a:extLst>
                </p:cNvPr>
                <p:cNvCxnSpPr/>
                <p:nvPr userDrawn="1"/>
              </p:nvCxnSpPr>
              <p:spPr bwMode="auto">
                <a:xfrm rot="5400000" flipH="1">
                  <a:off x="45149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7FC172F7-04F4-0A4F-850C-8B82626C39AA}"/>
                  </a:ext>
                </a:extLst>
              </p:cNvPr>
              <p:cNvGrpSpPr/>
              <p:nvPr/>
            </p:nvGrpSpPr>
            <p:grpSpPr>
              <a:xfrm>
                <a:off x="0" y="653796"/>
                <a:ext cx="9144000" cy="3840480"/>
                <a:chOff x="0" y="653796"/>
                <a:chExt cx="9144000" cy="3840480"/>
              </a:xfrm>
            </p:grpSpPr>
            <p:cxnSp>
              <p:nvCxnSpPr>
                <p:cNvPr id="9" name="Straight Connector 8">
                  <a:extLst>
                    <a:ext uri="{FF2B5EF4-FFF2-40B4-BE49-F238E27FC236}">
                      <a16:creationId xmlns:a16="http://schemas.microsoft.com/office/drawing/2014/main" id="{9CF372DC-9F60-2A44-A3FA-4CEFEB774EA9}"/>
                    </a:ext>
                  </a:extLst>
                </p:cNvPr>
                <p:cNvCxnSpPr/>
                <p:nvPr userDrawn="1"/>
              </p:nvCxnSpPr>
              <p:spPr bwMode="auto">
                <a:xfrm flipH="1">
                  <a:off x="0" y="65379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3C740E0-2D87-9449-8B33-C51C853AFADB}"/>
                    </a:ext>
                  </a:extLst>
                </p:cNvPr>
                <p:cNvCxnSpPr/>
                <p:nvPr userDrawn="1"/>
              </p:nvCxnSpPr>
              <p:spPr bwMode="auto">
                <a:xfrm flipH="1">
                  <a:off x="0" y="1289304"/>
                  <a:ext cx="9144000" cy="0"/>
                </a:xfrm>
                <a:prstGeom prst="line">
                  <a:avLst/>
                </a:prstGeom>
                <a:ln w="3175">
                  <a:solidFill>
                    <a:srgbClr val="D7306D"/>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410E2ED-DDA5-7740-90FF-DC270F9FB2C8}"/>
                    </a:ext>
                  </a:extLst>
                </p:cNvPr>
                <p:cNvCxnSpPr/>
                <p:nvPr userDrawn="1"/>
              </p:nvCxnSpPr>
              <p:spPr bwMode="auto">
                <a:xfrm flipH="1">
                  <a:off x="0" y="192938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1301274-0598-614A-976D-CC7BB0462CA9}"/>
                    </a:ext>
                  </a:extLst>
                </p:cNvPr>
                <p:cNvCxnSpPr/>
                <p:nvPr userDrawn="1"/>
              </p:nvCxnSpPr>
              <p:spPr bwMode="auto">
                <a:xfrm flipH="1">
                  <a:off x="0" y="2570990"/>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CFAE5DF-0673-8C4F-ABD4-392D1745AC68}"/>
                    </a:ext>
                  </a:extLst>
                </p:cNvPr>
                <p:cNvCxnSpPr/>
                <p:nvPr userDrawn="1"/>
              </p:nvCxnSpPr>
              <p:spPr bwMode="auto">
                <a:xfrm flipH="1">
                  <a:off x="0" y="320954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BC0C904-6F3E-F044-B0D6-70292BB0D487}"/>
                    </a:ext>
                  </a:extLst>
                </p:cNvPr>
                <p:cNvCxnSpPr/>
                <p:nvPr userDrawn="1"/>
              </p:nvCxnSpPr>
              <p:spPr bwMode="auto">
                <a:xfrm flipH="1">
                  <a:off x="0" y="384962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92DC221-298B-EC48-96A9-F3E2034B3839}"/>
                    </a:ext>
                  </a:extLst>
                </p:cNvPr>
                <p:cNvCxnSpPr/>
                <p:nvPr userDrawn="1"/>
              </p:nvCxnSpPr>
              <p:spPr bwMode="auto">
                <a:xfrm flipH="1">
                  <a:off x="0" y="449427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6" name="Rectangle 5">
              <a:extLst>
                <a:ext uri="{FF2B5EF4-FFF2-40B4-BE49-F238E27FC236}">
                  <a16:creationId xmlns:a16="http://schemas.microsoft.com/office/drawing/2014/main" id="{3652EAE2-A14C-1142-B76D-424A6D1DD96A}"/>
                </a:ext>
              </a:extLst>
            </p:cNvPr>
            <p:cNvSpPr/>
            <p:nvPr/>
          </p:nvSpPr>
          <p:spPr bwMode="auto">
            <a:xfrm>
              <a:off x="228600" y="237742"/>
              <a:ext cx="8686732" cy="4664458"/>
            </a:xfrm>
            <a:prstGeom prst="rect">
              <a:avLst/>
            </a:prstGeom>
            <a:noFill/>
            <a:ln w="3175">
              <a:solidFill>
                <a:schemeClr val="accent2">
                  <a:alpha val="50000"/>
                </a:schemeClr>
              </a:solidFill>
              <a:prstDash val="dash"/>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latin typeface="HelvNeue Light for IBM" pitchFamily="34" charset="0"/>
              </a:endParaRPr>
            </a:p>
          </p:txBody>
        </p:sp>
      </p:grpSp>
      <p:sp>
        <p:nvSpPr>
          <p:cNvPr id="2" name="Title 1">
            <a:extLst>
              <a:ext uri="{FF2B5EF4-FFF2-40B4-BE49-F238E27FC236}">
                <a16:creationId xmlns:a16="http://schemas.microsoft.com/office/drawing/2014/main" id="{48F7B8B3-285B-FD46-BE43-0F3F56AE5924}"/>
              </a:ext>
            </a:extLst>
          </p:cNvPr>
          <p:cNvSpPr>
            <a:spLocks noGrp="1"/>
          </p:cNvSpPr>
          <p:nvPr>
            <p:ph type="title"/>
          </p:nvPr>
        </p:nvSpPr>
        <p:spPr/>
        <p:txBody>
          <a:bodyPr>
            <a:normAutofit/>
          </a:bodyPr>
          <a:lstStyle/>
          <a:p>
            <a:endParaRPr lang="en-US" dirty="0"/>
          </a:p>
        </p:txBody>
      </p:sp>
    </p:spTree>
    <p:extLst>
      <p:ext uri="{BB962C8B-B14F-4D97-AF65-F5344CB8AC3E}">
        <p14:creationId xmlns:p14="http://schemas.microsoft.com/office/powerpoint/2010/main" val="1219725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12192000" cy="6858000"/>
          </a:xfrm>
          <a:prstGeom prst="rect">
            <a:avLst/>
          </a:prstGeom>
          <a:solidFill>
            <a:srgbClr val="F7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0" y="181521"/>
            <a:ext cx="2861719" cy="1754326"/>
          </a:xfrm>
          <a:prstGeom prst="rect">
            <a:avLst/>
          </a:prstGeom>
          <a:noFill/>
        </p:spPr>
        <p:txBody>
          <a:bodyPr wrap="square" rtlCol="0">
            <a:spAutoFit/>
          </a:bodyPr>
          <a:lstStyle/>
          <a:p>
            <a:r>
              <a:rPr lang="en-CA" altLang="zh-CN" sz="3600" dirty="0">
                <a:solidFill>
                  <a:srgbClr val="4F2196"/>
                </a:solidFill>
                <a:latin typeface="IBM Plex Sans Light" panose="020B0403050203000203" pitchFamily="34" charset="0"/>
              </a:rPr>
              <a:t>Building a great resume</a:t>
            </a:r>
          </a:p>
        </p:txBody>
      </p:sp>
      <p:sp>
        <p:nvSpPr>
          <p:cNvPr id="27" name="TextBox 26">
            <a:extLst>
              <a:ext uri="{FF2B5EF4-FFF2-40B4-BE49-F238E27FC236}">
                <a16:creationId xmlns:a16="http://schemas.microsoft.com/office/drawing/2014/main" id="{D9A54330-C3D3-3F41-B90D-8C359AD6B929}"/>
              </a:ext>
            </a:extLst>
          </p:cNvPr>
          <p:cNvSpPr txBox="1"/>
          <p:nvPr/>
        </p:nvSpPr>
        <p:spPr>
          <a:xfrm>
            <a:off x="3257601" y="226380"/>
            <a:ext cx="5585640" cy="5909310"/>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A strong resume is great content, well organized. </a:t>
            </a:r>
          </a:p>
          <a:p>
            <a:r>
              <a:rPr lang="en-US" altLang="zh-CN" dirty="0">
                <a:solidFill>
                  <a:srgbClr val="4F2196"/>
                </a:solidFill>
                <a:latin typeface="IBM Plex Sans Light" panose="020B0403050203000203" pitchFamily="34" charset="0"/>
              </a:rPr>
              <a:t>Three popular ways to organize resume content are:</a:t>
            </a:r>
          </a:p>
          <a:p>
            <a:pPr marL="285750" indent="-285750">
              <a:buFont typeface="System Font Regular"/>
              <a:buChar char="-"/>
            </a:pPr>
            <a:endParaRPr lang="en-US" altLang="zh-CN" dirty="0">
              <a:solidFill>
                <a:srgbClr val="4F2196"/>
              </a:solidFill>
              <a:latin typeface="IBM Plex Sans Light" panose="020B0403050203000203" pitchFamily="34" charset="0"/>
            </a:endParaRPr>
          </a:p>
          <a:p>
            <a:pPr marL="342900" indent="-342900">
              <a:buFont typeface="+mj-lt"/>
              <a:buAutoNum type="arabicPeriod"/>
            </a:pPr>
            <a:r>
              <a:rPr lang="en-US" altLang="zh-CN" dirty="0">
                <a:solidFill>
                  <a:srgbClr val="4F2196"/>
                </a:solidFill>
                <a:latin typeface="IBM Plex Sans Light" panose="020B0403050203000203" pitchFamily="34" charset="0"/>
              </a:rPr>
              <a:t>Reverse Chronological: the most common format, emphasizes your most recent work experience</a:t>
            </a:r>
            <a:br>
              <a:rPr lang="en-US" altLang="zh-CN" dirty="0">
                <a:solidFill>
                  <a:srgbClr val="4F2196"/>
                </a:solidFill>
                <a:latin typeface="IBM Plex Sans Light" panose="020B0403050203000203" pitchFamily="34" charset="0"/>
              </a:rPr>
            </a:br>
            <a:endParaRPr lang="en-US" altLang="zh-CN" dirty="0">
              <a:solidFill>
                <a:srgbClr val="4F2196"/>
              </a:solidFill>
              <a:latin typeface="IBM Plex Sans Light" panose="020B0403050203000203" pitchFamily="34" charset="0"/>
            </a:endParaRPr>
          </a:p>
          <a:p>
            <a:pPr marL="342900" indent="-342900">
              <a:buFont typeface="+mj-lt"/>
              <a:buAutoNum type="arabicPeriod"/>
            </a:pPr>
            <a:r>
              <a:rPr lang="en-US" altLang="zh-CN" dirty="0">
                <a:solidFill>
                  <a:srgbClr val="4F2196"/>
                </a:solidFill>
                <a:latin typeface="IBM Plex Sans Light" panose="020B0403050203000203" pitchFamily="34" charset="0"/>
              </a:rPr>
              <a:t>Functional: highlights your relevant job skills, regardless of where and</a:t>
            </a:r>
            <a:br>
              <a:rPr lang="en-US" altLang="zh-CN" dirty="0">
                <a:solidFill>
                  <a:srgbClr val="4F2196"/>
                </a:solidFill>
                <a:latin typeface="IBM Plex Sans Light" panose="020B0403050203000203" pitchFamily="34" charset="0"/>
              </a:rPr>
            </a:br>
            <a:r>
              <a:rPr lang="en-US" altLang="zh-CN" dirty="0">
                <a:solidFill>
                  <a:srgbClr val="4F2196"/>
                </a:solidFill>
                <a:latin typeface="IBM Plex Sans Light" panose="020B0403050203000203" pitchFamily="34" charset="0"/>
              </a:rPr>
              <a:t>how you gained them</a:t>
            </a:r>
            <a:br>
              <a:rPr lang="en-US" altLang="zh-CN" dirty="0">
                <a:solidFill>
                  <a:srgbClr val="4F2196"/>
                </a:solidFill>
                <a:latin typeface="IBM Plex Sans Light" panose="020B0403050203000203" pitchFamily="34" charset="0"/>
              </a:rPr>
            </a:br>
            <a:endParaRPr lang="en-US" altLang="zh-CN" dirty="0">
              <a:solidFill>
                <a:srgbClr val="4F2196"/>
              </a:solidFill>
              <a:latin typeface="IBM Plex Sans Light" panose="020B0403050203000203" pitchFamily="34" charset="0"/>
            </a:endParaRPr>
          </a:p>
          <a:p>
            <a:pPr marL="342900" indent="-342900">
              <a:buFont typeface="+mj-lt"/>
              <a:buAutoNum type="arabicPeriod"/>
            </a:pPr>
            <a:r>
              <a:rPr lang="en-US" altLang="zh-CN" dirty="0">
                <a:solidFill>
                  <a:srgbClr val="4F2196"/>
                </a:solidFill>
                <a:latin typeface="IBM Plex Sans Light" panose="020B0403050203000203" pitchFamily="34" charset="0"/>
              </a:rPr>
              <a:t>Combination: a hybrid of the other two formats, leads with core skills and follows with detailed work experience</a:t>
            </a:r>
          </a:p>
          <a:p>
            <a:pPr marL="285750" indent="-285750">
              <a:buFont typeface="System Font Regular"/>
              <a:buChar char="-"/>
            </a:pPr>
            <a:endParaRPr lang="en-US" altLang="zh-CN" dirty="0">
              <a:solidFill>
                <a:srgbClr val="4F2196"/>
              </a:solidFill>
              <a:latin typeface="IBM Plex Sans Light" panose="020B0403050203000203" pitchFamily="34" charset="0"/>
            </a:endParaRPr>
          </a:p>
          <a:p>
            <a:r>
              <a:rPr lang="en-US" altLang="zh-CN" dirty="0">
                <a:solidFill>
                  <a:srgbClr val="4F2196"/>
                </a:solidFill>
                <a:latin typeface="IBM Plex Sans Light" panose="020B0403050203000203" pitchFamily="34" charset="0"/>
              </a:rPr>
              <a:t>The best format for you depends on your goals and what you want the employer to notice about you. Increase your chances of getting an interview by choosing the format that frames your skills and experience best.</a:t>
            </a:r>
          </a:p>
          <a:p>
            <a:endParaRPr lang="en-US" altLang="zh-CN" dirty="0">
              <a:solidFill>
                <a:srgbClr val="4F2196"/>
              </a:solidFill>
              <a:latin typeface="IBM Plex Sans Light" panose="020B0403050203000203" pitchFamily="34" charset="0"/>
            </a:endParaRPr>
          </a:p>
          <a:p>
            <a:r>
              <a:rPr lang="en-US" altLang="zh-CN" dirty="0">
                <a:solidFill>
                  <a:srgbClr val="4F2196"/>
                </a:solidFill>
                <a:latin typeface="IBM Plex Sans Light" panose="020B0403050203000203" pitchFamily="34" charset="0"/>
              </a:rPr>
              <a:t>Take a deeper dive into resume formats </a:t>
            </a:r>
            <a:r>
              <a:rPr lang="en-US" altLang="zh-CN" dirty="0">
                <a:solidFill>
                  <a:srgbClr val="4F2196"/>
                </a:solidFill>
                <a:latin typeface="IBM Plex Sans Light" panose="020B0403050203000203" pitchFamily="34" charset="0"/>
                <a:hlinkClick r:id="rId4"/>
              </a:rPr>
              <a:t>here</a:t>
            </a:r>
            <a:r>
              <a:rPr lang="en-US" altLang="zh-CN" dirty="0">
                <a:solidFill>
                  <a:srgbClr val="4F2196"/>
                </a:solidFill>
                <a:latin typeface="IBM Plex Sans Light" panose="020B0403050203000203" pitchFamily="34" charset="0"/>
              </a:rPr>
              <a:t>.</a:t>
            </a:r>
            <a:endParaRPr lang="en-US" dirty="0">
              <a:solidFill>
                <a:srgbClr val="4F2196"/>
              </a:solidFill>
              <a:latin typeface="IBM Plex Sans Light" panose="020B0403050203000203" pitchFamily="34" charset="0"/>
            </a:endParaRPr>
          </a:p>
        </p:txBody>
      </p:sp>
      <p:pic>
        <p:nvPicPr>
          <p:cNvPr id="3" name="Picture 2">
            <a:extLst>
              <a:ext uri="{FF2B5EF4-FFF2-40B4-BE49-F238E27FC236}">
                <a16:creationId xmlns:a16="http://schemas.microsoft.com/office/drawing/2014/main" id="{4E82DD01-147C-B847-BA80-E5BEDE7D30AF}"/>
              </a:ext>
            </a:extLst>
          </p:cNvPr>
          <p:cNvPicPr>
            <a:picLocks noChangeAspect="1"/>
          </p:cNvPicPr>
          <p:nvPr/>
        </p:nvPicPr>
        <p:blipFill>
          <a:blip r:embed="rId5"/>
          <a:stretch>
            <a:fillRect/>
          </a:stretch>
        </p:blipFill>
        <p:spPr>
          <a:xfrm>
            <a:off x="304801" y="5130796"/>
            <a:ext cx="1422404" cy="1422404"/>
          </a:xfrm>
          <a:prstGeom prst="rect">
            <a:avLst/>
          </a:prstGeom>
        </p:spPr>
      </p:pic>
    </p:spTree>
    <p:extLst>
      <p:ext uri="{BB962C8B-B14F-4D97-AF65-F5344CB8AC3E}">
        <p14:creationId xmlns:p14="http://schemas.microsoft.com/office/powerpoint/2010/main" val="40470863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FCE4"/>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793F88B-F76E-5644-B567-0D14595951A8}"/>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0" y="181521"/>
            <a:ext cx="2861719" cy="1754326"/>
          </a:xfrm>
          <a:prstGeom prst="rect">
            <a:avLst/>
          </a:prstGeom>
          <a:noFill/>
        </p:spPr>
        <p:txBody>
          <a:bodyPr wrap="square" rtlCol="0">
            <a:spAutoFit/>
          </a:bodyPr>
          <a:lstStyle/>
          <a:p>
            <a:r>
              <a:rPr lang="en-CA" altLang="zh-CN" sz="3600" dirty="0">
                <a:solidFill>
                  <a:srgbClr val="0D642A"/>
                </a:solidFill>
                <a:latin typeface="IBM Plex Sans Light" panose="020B0403050203000203" pitchFamily="34" charset="0"/>
              </a:rPr>
              <a:t>Building a great resume</a:t>
            </a:r>
          </a:p>
        </p:txBody>
      </p:sp>
      <p:sp>
        <p:nvSpPr>
          <p:cNvPr id="27" name="TextBox 26">
            <a:extLst>
              <a:ext uri="{FF2B5EF4-FFF2-40B4-BE49-F238E27FC236}">
                <a16:creationId xmlns:a16="http://schemas.microsoft.com/office/drawing/2014/main" id="{D9A54330-C3D3-3F41-B90D-8C359AD6B929}"/>
              </a:ext>
            </a:extLst>
          </p:cNvPr>
          <p:cNvSpPr txBox="1"/>
          <p:nvPr/>
        </p:nvSpPr>
        <p:spPr>
          <a:xfrm>
            <a:off x="3257601" y="226380"/>
            <a:ext cx="5585640" cy="4247317"/>
          </a:xfrm>
          <a:prstGeom prst="rect">
            <a:avLst/>
          </a:prstGeom>
          <a:noFill/>
        </p:spPr>
        <p:txBody>
          <a:bodyPr wrap="square" rtlCol="0">
            <a:spAutoFit/>
          </a:bodyPr>
          <a:lstStyle/>
          <a:p>
            <a:r>
              <a:rPr lang="en-US" altLang="zh-CN" dirty="0">
                <a:solidFill>
                  <a:srgbClr val="0D642A"/>
                </a:solidFill>
                <a:latin typeface="IBM Plex Sans Light" panose="020B0403050203000203" pitchFamily="34" charset="0"/>
              </a:rPr>
              <a:t>A strong resume is easy on the eyes.</a:t>
            </a:r>
          </a:p>
          <a:p>
            <a:r>
              <a:rPr lang="en-US" altLang="zh-CN" dirty="0">
                <a:solidFill>
                  <a:srgbClr val="0D642A"/>
                </a:solidFill>
                <a:latin typeface="IBM Plex Sans Light" panose="020B0403050203000203" pitchFamily="34" charset="0"/>
              </a:rPr>
              <a:t>After you’ve figured out your content and organized it like a pro, you’ll want to make sure it’s super easy to scan. Here are a few tips:</a:t>
            </a:r>
          </a:p>
          <a:p>
            <a:endParaRPr lang="en-US" altLang="zh-CN" dirty="0">
              <a:solidFill>
                <a:srgbClr val="0D642A"/>
              </a:solidFill>
              <a:latin typeface="IBM Plex Sans Light" panose="020B0403050203000203" pitchFamily="34" charset="0"/>
            </a:endParaRPr>
          </a:p>
          <a:p>
            <a:pPr marL="285750" indent="-285750">
              <a:buFont typeface="System Font Regular"/>
              <a:buChar char="—"/>
            </a:pPr>
            <a:r>
              <a:rPr lang="en-US" altLang="zh-CN" dirty="0">
                <a:solidFill>
                  <a:srgbClr val="0D642A"/>
                </a:solidFill>
                <a:latin typeface="IBM Plex Sans Light" panose="020B0403050203000203" pitchFamily="34" charset="0"/>
              </a:rPr>
              <a:t>Keep it to one page</a:t>
            </a:r>
            <a:br>
              <a:rPr lang="en-US" altLang="zh-CN" dirty="0">
                <a:solidFill>
                  <a:srgbClr val="0D642A"/>
                </a:solidFill>
                <a:latin typeface="IBM Plex Sans Light" panose="020B0403050203000203" pitchFamily="34" charset="0"/>
              </a:rPr>
            </a:br>
            <a:endParaRPr lang="en-US" altLang="zh-CN" dirty="0">
              <a:solidFill>
                <a:srgbClr val="0D642A"/>
              </a:solidFill>
              <a:latin typeface="IBM Plex Sans Light" panose="020B0403050203000203" pitchFamily="34" charset="0"/>
            </a:endParaRPr>
          </a:p>
          <a:p>
            <a:pPr marL="285750" indent="-285750">
              <a:buFont typeface="System Font Regular"/>
              <a:buChar char="—"/>
            </a:pPr>
            <a:r>
              <a:rPr lang="en-US" altLang="zh-CN" dirty="0">
                <a:solidFill>
                  <a:srgbClr val="0D642A"/>
                </a:solidFill>
                <a:latin typeface="IBM Plex Sans Light" panose="020B0403050203000203" pitchFamily="34" charset="0"/>
              </a:rPr>
              <a:t>Balance your text with white space</a:t>
            </a:r>
            <a:br>
              <a:rPr lang="en-US" altLang="zh-CN" dirty="0">
                <a:solidFill>
                  <a:srgbClr val="0D642A"/>
                </a:solidFill>
                <a:latin typeface="IBM Plex Sans Light" panose="020B0403050203000203" pitchFamily="34" charset="0"/>
              </a:rPr>
            </a:br>
            <a:r>
              <a:rPr lang="en-US" altLang="zh-CN" dirty="0">
                <a:solidFill>
                  <a:srgbClr val="0D642A"/>
                </a:solidFill>
                <a:latin typeface="IBM Plex Sans Light" panose="020B0403050203000203" pitchFamily="34" charset="0"/>
              </a:rPr>
              <a:t> </a:t>
            </a:r>
          </a:p>
          <a:p>
            <a:pPr marL="285750" indent="-285750">
              <a:buFont typeface="System Font Regular"/>
              <a:buChar char="—"/>
            </a:pPr>
            <a:r>
              <a:rPr lang="en-US" altLang="zh-CN" dirty="0">
                <a:solidFill>
                  <a:srgbClr val="0D642A"/>
                </a:solidFill>
                <a:latin typeface="IBM Plex Sans Light" panose="020B0403050203000203" pitchFamily="34" charset="0"/>
              </a:rPr>
              <a:t>Use a professional, readable font</a:t>
            </a:r>
            <a:br>
              <a:rPr lang="en-US" altLang="zh-CN" dirty="0">
                <a:solidFill>
                  <a:srgbClr val="0D642A"/>
                </a:solidFill>
                <a:latin typeface="IBM Plex Sans Light" panose="020B0403050203000203" pitchFamily="34" charset="0"/>
              </a:rPr>
            </a:br>
            <a:endParaRPr lang="en-US" altLang="zh-CN" dirty="0">
              <a:solidFill>
                <a:srgbClr val="0D642A"/>
              </a:solidFill>
              <a:latin typeface="IBM Plex Sans Light" panose="020B0403050203000203" pitchFamily="34" charset="0"/>
            </a:endParaRPr>
          </a:p>
          <a:p>
            <a:pPr marL="285750" indent="-285750">
              <a:buFont typeface="System Font Regular"/>
              <a:buChar char="—"/>
            </a:pPr>
            <a:r>
              <a:rPr lang="en-US" altLang="zh-CN" dirty="0">
                <a:solidFill>
                  <a:srgbClr val="0D642A"/>
                </a:solidFill>
                <a:latin typeface="IBM Plex Sans Light" panose="020B0403050203000203" pitchFamily="34" charset="0"/>
              </a:rPr>
              <a:t>Check out examples and templates online for design inspiration</a:t>
            </a:r>
          </a:p>
          <a:p>
            <a:endParaRPr lang="en-US" altLang="zh-CN" dirty="0">
              <a:solidFill>
                <a:srgbClr val="0D642A"/>
              </a:solidFill>
              <a:latin typeface="IBM Plex Sans Light" panose="020B0403050203000203" pitchFamily="34" charset="0"/>
            </a:endParaRPr>
          </a:p>
          <a:p>
            <a:r>
              <a:rPr lang="en-US" altLang="zh-CN" dirty="0">
                <a:solidFill>
                  <a:srgbClr val="0D642A"/>
                </a:solidFill>
                <a:latin typeface="IBM Plex Sans Light" panose="020B0403050203000203" pitchFamily="34" charset="0"/>
              </a:rPr>
              <a:t>Browse the galleries </a:t>
            </a:r>
            <a:r>
              <a:rPr lang="en-US" altLang="zh-CN" dirty="0">
                <a:solidFill>
                  <a:srgbClr val="0D642A"/>
                </a:solidFill>
                <a:latin typeface="IBM Plex Sans Light" panose="020B0403050203000203" pitchFamily="34" charset="0"/>
                <a:hlinkClick r:id="rId3"/>
              </a:rPr>
              <a:t>here</a:t>
            </a:r>
            <a:r>
              <a:rPr lang="en-US" altLang="zh-CN" dirty="0">
                <a:solidFill>
                  <a:srgbClr val="0D642A"/>
                </a:solidFill>
                <a:latin typeface="IBM Plex Sans Light" panose="020B0403050203000203" pitchFamily="34" charset="0"/>
              </a:rPr>
              <a:t>.</a:t>
            </a:r>
            <a:endParaRPr lang="en-US" dirty="0">
              <a:solidFill>
                <a:srgbClr val="0D642A"/>
              </a:solidFill>
              <a:latin typeface="IBM Plex Sans Light" panose="020B0403050203000203" pitchFamily="34" charset="0"/>
            </a:endParaRPr>
          </a:p>
        </p:txBody>
      </p:sp>
    </p:spTree>
    <p:extLst>
      <p:ext uri="{BB962C8B-B14F-4D97-AF65-F5344CB8AC3E}">
        <p14:creationId xmlns:p14="http://schemas.microsoft.com/office/powerpoint/2010/main" val="428690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12192000" cy="6858000"/>
          </a:xfrm>
          <a:prstGeom prst="rect">
            <a:avLst/>
          </a:prstGeom>
          <a:solidFill>
            <a:srgbClr val="D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857166" cy="646331"/>
          </a:xfrm>
          <a:prstGeom prst="rect">
            <a:avLst/>
          </a:prstGeom>
          <a:noFill/>
        </p:spPr>
        <p:txBody>
          <a:bodyPr wrap="square" rtlCol="0">
            <a:spAutoFit/>
          </a:bodyPr>
          <a:lstStyle/>
          <a:p>
            <a:r>
              <a:rPr lang="en-CA" altLang="zh-CN" sz="3600" dirty="0">
                <a:solidFill>
                  <a:srgbClr val="007D79"/>
                </a:solidFill>
                <a:latin typeface="IBM Plex Sans Light" panose="020B0403050203000203" pitchFamily="34" charset="0"/>
              </a:rPr>
              <a:t>Wrap-up</a:t>
            </a:r>
          </a:p>
        </p:txBody>
      </p:sp>
      <p:sp>
        <p:nvSpPr>
          <p:cNvPr id="27" name="TextBox 26">
            <a:extLst>
              <a:ext uri="{FF2B5EF4-FFF2-40B4-BE49-F238E27FC236}">
                <a16:creationId xmlns:a16="http://schemas.microsoft.com/office/drawing/2014/main" id="{D9A54330-C3D3-3F41-B90D-8C359AD6B929}"/>
              </a:ext>
            </a:extLst>
          </p:cNvPr>
          <p:cNvSpPr txBox="1"/>
          <p:nvPr/>
        </p:nvSpPr>
        <p:spPr>
          <a:xfrm>
            <a:off x="3257601" y="226380"/>
            <a:ext cx="5575644" cy="2585323"/>
          </a:xfrm>
          <a:prstGeom prst="rect">
            <a:avLst/>
          </a:prstGeom>
          <a:noFill/>
        </p:spPr>
        <p:txBody>
          <a:bodyPr wrap="square" rtlCol="0">
            <a:spAutoFit/>
          </a:bodyPr>
          <a:lstStyle/>
          <a:p>
            <a:r>
              <a:rPr lang="en-US" altLang="zh-CN" dirty="0">
                <a:solidFill>
                  <a:srgbClr val="007D79"/>
                </a:solidFill>
                <a:latin typeface="IBM Plex Sans Light" panose="020B0403050203000203" pitchFamily="34" charset="0"/>
              </a:rPr>
              <a:t>Your resume is a critical part of your work search toolkit. But it’s not the only part and it can only get you as far as an interview in your pursuit of your next dream job.</a:t>
            </a:r>
          </a:p>
          <a:p>
            <a:endParaRPr lang="en-US" altLang="zh-CN" dirty="0">
              <a:solidFill>
                <a:srgbClr val="007D79"/>
              </a:solidFill>
              <a:latin typeface="IBM Plex Sans Light" panose="020B0403050203000203" pitchFamily="34" charset="0"/>
            </a:endParaRPr>
          </a:p>
          <a:p>
            <a:r>
              <a:rPr lang="en-US" altLang="zh-CN" dirty="0">
                <a:solidFill>
                  <a:srgbClr val="007D79"/>
                </a:solidFill>
                <a:latin typeface="IBM Plex Sans Light" panose="020B0403050203000203" pitchFamily="34" charset="0"/>
              </a:rPr>
              <a:t>Be sure to keep your resume relevant, adapting it as your goals change and as you gain experience.</a:t>
            </a:r>
          </a:p>
          <a:p>
            <a:endParaRPr lang="en-US" altLang="zh-CN" dirty="0">
              <a:solidFill>
                <a:srgbClr val="007D79"/>
              </a:solidFill>
              <a:latin typeface="IBM Plex Sans Light" panose="020B0403050203000203" pitchFamily="34" charset="0"/>
            </a:endParaRPr>
          </a:p>
          <a:p>
            <a:r>
              <a:rPr lang="en-US" altLang="zh-CN" dirty="0">
                <a:solidFill>
                  <a:srgbClr val="007D79"/>
                </a:solidFill>
                <a:latin typeface="IBM Plex Sans Light" panose="020B0403050203000203" pitchFamily="34" charset="0"/>
              </a:rPr>
              <a:t>Continue watching the </a:t>
            </a:r>
            <a:r>
              <a:rPr lang="en-US" altLang="zh-CN" dirty="0">
                <a:solidFill>
                  <a:srgbClr val="007D79"/>
                </a:solidFill>
                <a:latin typeface="IBM Plex Sans Light" panose="020B0403050203000203" pitchFamily="34" charset="0"/>
                <a:hlinkClick r:id="rId4"/>
              </a:rPr>
              <a:t>video clip</a:t>
            </a:r>
            <a:r>
              <a:rPr lang="en-US" altLang="zh-CN" dirty="0">
                <a:solidFill>
                  <a:srgbClr val="007D79"/>
                </a:solidFill>
                <a:latin typeface="IBM Plex Sans Light" panose="020B0403050203000203" pitchFamily="34" charset="0"/>
              </a:rPr>
              <a:t>.</a:t>
            </a:r>
          </a:p>
        </p:txBody>
      </p:sp>
      <p:pic>
        <p:nvPicPr>
          <p:cNvPr id="3" name="Picture 2">
            <a:extLst>
              <a:ext uri="{FF2B5EF4-FFF2-40B4-BE49-F238E27FC236}">
                <a16:creationId xmlns:a16="http://schemas.microsoft.com/office/drawing/2014/main" id="{6E90792C-9240-7F48-A4F1-F786DBC642A3}"/>
              </a:ext>
            </a:extLst>
          </p:cNvPr>
          <p:cNvPicPr>
            <a:picLocks noChangeAspect="1"/>
          </p:cNvPicPr>
          <p:nvPr/>
        </p:nvPicPr>
        <p:blipFill>
          <a:blip r:embed="rId5"/>
          <a:stretch>
            <a:fillRect/>
          </a:stretch>
        </p:blipFill>
        <p:spPr>
          <a:xfrm>
            <a:off x="304801" y="5130796"/>
            <a:ext cx="1422404" cy="1422404"/>
          </a:xfrm>
          <a:prstGeom prst="rect">
            <a:avLst/>
          </a:prstGeom>
        </p:spPr>
      </p:pic>
      <p:pic>
        <p:nvPicPr>
          <p:cNvPr id="8" name="Picture 7">
            <a:hlinkClick r:id="rId4"/>
            <a:extLst>
              <a:ext uri="{FF2B5EF4-FFF2-40B4-BE49-F238E27FC236}">
                <a16:creationId xmlns:a16="http://schemas.microsoft.com/office/drawing/2014/main" id="{CA7BFBDA-D0E3-8941-B9CC-33880665F535}"/>
              </a:ext>
            </a:extLst>
          </p:cNvPr>
          <p:cNvPicPr>
            <a:picLocks noChangeAspect="1"/>
          </p:cNvPicPr>
          <p:nvPr/>
        </p:nvPicPr>
        <p:blipFill>
          <a:blip r:embed="rId6"/>
          <a:srcRect/>
          <a:stretch/>
        </p:blipFill>
        <p:spPr>
          <a:xfrm>
            <a:off x="6410788" y="3451884"/>
            <a:ext cx="5483345" cy="3084382"/>
          </a:xfrm>
          <a:prstGeom prst="rect">
            <a:avLst/>
          </a:prstGeom>
        </p:spPr>
      </p:pic>
    </p:spTree>
    <p:extLst>
      <p:ext uri="{BB962C8B-B14F-4D97-AF65-F5344CB8AC3E}">
        <p14:creationId xmlns:p14="http://schemas.microsoft.com/office/powerpoint/2010/main" val="40931318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053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4405587" cy="646331"/>
          </a:xfrm>
          <a:prstGeom prst="rect">
            <a:avLst/>
          </a:prstGeom>
          <a:noFill/>
        </p:spPr>
        <p:txBody>
          <a:bodyPr wrap="square" rtlCol="0">
            <a:spAutoFit/>
          </a:bodyPr>
          <a:lstStyle/>
          <a:p>
            <a:r>
              <a:rPr lang="en-US" sz="3600" dirty="0">
                <a:solidFill>
                  <a:srgbClr val="F7F1FF"/>
                </a:solidFill>
                <a:latin typeface="IBM Plex Sans Light" panose="020B0403050203000203" pitchFamily="34" charset="0"/>
              </a:rPr>
              <a:t>Self-assessment</a:t>
            </a:r>
          </a:p>
        </p:txBody>
      </p:sp>
      <p:sp>
        <p:nvSpPr>
          <p:cNvPr id="8" name="TextBox 7">
            <a:extLst>
              <a:ext uri="{FF2B5EF4-FFF2-40B4-BE49-F238E27FC236}">
                <a16:creationId xmlns:a16="http://schemas.microsoft.com/office/drawing/2014/main" id="{D85E33A4-0C67-0645-B0B6-CB512D0A187E}"/>
              </a:ext>
            </a:extLst>
          </p:cNvPr>
          <p:cNvSpPr txBox="1"/>
          <p:nvPr/>
        </p:nvSpPr>
        <p:spPr>
          <a:xfrm>
            <a:off x="6319554" y="226380"/>
            <a:ext cx="5380093" cy="2862322"/>
          </a:xfrm>
          <a:prstGeom prst="rect">
            <a:avLst/>
          </a:prstGeom>
          <a:noFill/>
        </p:spPr>
        <p:txBody>
          <a:bodyPr wrap="square" rtlCol="0">
            <a:spAutoFit/>
          </a:bodyPr>
          <a:lstStyle/>
          <a:p>
            <a:pPr marL="285750" indent="-285750">
              <a:buFont typeface="System Font Regular"/>
              <a:buChar char="—"/>
            </a:pPr>
            <a:r>
              <a:rPr lang="en-US" dirty="0">
                <a:latin typeface="IBM Plex Sans Light" panose="020B0403050203000203" pitchFamily="34" charset="0"/>
              </a:rPr>
              <a:t>How prepared do you feel to write and tailor resumes for potential employers?</a:t>
            </a:r>
          </a:p>
          <a:p>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 aspect of the resume-writing process do you feel most confident about?</a:t>
            </a:r>
            <a:br>
              <a:rPr lang="en-US" dirty="0">
                <a:latin typeface="IBM Plex Sans Light" panose="020B0403050203000203" pitchFamily="34" charset="0"/>
              </a:rPr>
            </a:b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 part of your resume do you want to work on next?</a:t>
            </a:r>
            <a:br>
              <a:rPr lang="en-US" dirty="0">
                <a:latin typeface="IBM Plex Sans Light" panose="020B0403050203000203" pitchFamily="34" charset="0"/>
              </a:rPr>
            </a:b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 do you need more help with?</a:t>
            </a:r>
          </a:p>
        </p:txBody>
      </p:sp>
      <p:pic>
        <p:nvPicPr>
          <p:cNvPr id="2" name="Picture 1">
            <a:extLst>
              <a:ext uri="{FF2B5EF4-FFF2-40B4-BE49-F238E27FC236}">
                <a16:creationId xmlns:a16="http://schemas.microsoft.com/office/drawing/2014/main" id="{80E80B3C-7719-A448-B884-5CAC727A2BF7}"/>
              </a:ext>
            </a:extLst>
          </p:cNvPr>
          <p:cNvPicPr>
            <a:picLocks noChangeAspect="1"/>
          </p:cNvPicPr>
          <p:nvPr/>
        </p:nvPicPr>
        <p:blipFill>
          <a:blip r:embed="rId3"/>
          <a:stretch>
            <a:fillRect/>
          </a:stretch>
        </p:blipFill>
        <p:spPr>
          <a:xfrm>
            <a:off x="304813" y="5130797"/>
            <a:ext cx="1405459" cy="1405459"/>
          </a:xfrm>
          <a:prstGeom prst="rect">
            <a:avLst/>
          </a:prstGeom>
        </p:spPr>
      </p:pic>
    </p:spTree>
    <p:extLst>
      <p:ext uri="{BB962C8B-B14F-4D97-AF65-F5344CB8AC3E}">
        <p14:creationId xmlns:p14="http://schemas.microsoft.com/office/powerpoint/2010/main" val="51093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30AD"/>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1BC7D6B-D663-D940-AF55-F973A05983C0}"/>
              </a:ext>
            </a:extLst>
          </p:cNvPr>
          <p:cNvSpPr/>
          <p:nvPr/>
        </p:nvSpPr>
        <p:spPr>
          <a:xfrm>
            <a:off x="0" y="5138928"/>
            <a:ext cx="12192000" cy="1719072"/>
          </a:xfrm>
          <a:prstGeom prst="rect">
            <a:avLst/>
          </a:prstGeom>
          <a:solidFill>
            <a:srgbClr val="A6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89FF77-7264-FE47-B094-72E4E5CCB9BE}"/>
              </a:ext>
            </a:extLst>
          </p:cNvPr>
          <p:cNvSpPr txBox="1"/>
          <p:nvPr/>
        </p:nvSpPr>
        <p:spPr>
          <a:xfrm>
            <a:off x="304815" y="107449"/>
            <a:ext cx="5488028" cy="4647426"/>
          </a:xfrm>
          <a:prstGeom prst="rect">
            <a:avLst/>
          </a:prstGeom>
          <a:noFill/>
        </p:spPr>
        <p:txBody>
          <a:bodyPr wrap="square" rtlCol="0">
            <a:spAutoFit/>
          </a:bodyPr>
          <a:lstStyle/>
          <a:p>
            <a:r>
              <a:rPr lang="en-US" sz="6000" dirty="0">
                <a:solidFill>
                  <a:schemeClr val="bg1"/>
                </a:solidFill>
                <a:latin typeface="IBM Plex Sans" panose="020B0503050203000203" pitchFamily="34" charset="0"/>
              </a:rPr>
              <a:t>Career Readiness lesson </a:t>
            </a:r>
          </a:p>
          <a:p>
            <a:endParaRPr lang="en-US" sz="2800" dirty="0">
              <a:solidFill>
                <a:schemeClr val="bg1"/>
              </a:solidFill>
              <a:latin typeface="IBM Plex Sans Light" panose="020B0403050203000203" pitchFamily="34" charset="0"/>
            </a:endParaRPr>
          </a:p>
          <a:p>
            <a:r>
              <a:rPr lang="en-US" sz="2800" dirty="0">
                <a:solidFill>
                  <a:schemeClr val="bg1"/>
                </a:solidFill>
                <a:latin typeface="IBM Plex Sans Light" panose="020B0403050203000203" pitchFamily="34" charset="0"/>
              </a:rPr>
              <a:t>Resumes </a:t>
            </a:r>
          </a:p>
          <a:p>
            <a:endParaRPr lang="en-US" sz="6000" dirty="0">
              <a:solidFill>
                <a:schemeClr val="bg1"/>
              </a:solidFill>
              <a:latin typeface="IBM Plex Sans Light" panose="020B0403050203000203" pitchFamily="34" charset="0"/>
            </a:endParaRPr>
          </a:p>
        </p:txBody>
      </p:sp>
    </p:spTree>
    <p:extLst>
      <p:ext uri="{BB962C8B-B14F-4D97-AF65-F5344CB8AC3E}">
        <p14:creationId xmlns:p14="http://schemas.microsoft.com/office/powerpoint/2010/main" val="107118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F4FF"/>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437540" cy="646331"/>
          </a:xfrm>
          <a:prstGeom prst="rect">
            <a:avLst/>
          </a:prstGeom>
          <a:noFill/>
        </p:spPr>
        <p:txBody>
          <a:bodyPr wrap="square" rtlCol="0">
            <a:spAutoFit/>
          </a:bodyPr>
          <a:lstStyle/>
          <a:p>
            <a:r>
              <a:rPr lang="en-US" sz="3600" dirty="0">
                <a:solidFill>
                  <a:srgbClr val="0330AD"/>
                </a:solidFill>
                <a:latin typeface="IBM Plex Sans Light" panose="020B0403050203000203" pitchFamily="34" charset="0"/>
              </a:rPr>
              <a:t>Do now</a:t>
            </a:r>
          </a:p>
        </p:txBody>
      </p:sp>
      <p:sp>
        <p:nvSpPr>
          <p:cNvPr id="27" name="TextBox 26">
            <a:extLst>
              <a:ext uri="{FF2B5EF4-FFF2-40B4-BE49-F238E27FC236}">
                <a16:creationId xmlns:a16="http://schemas.microsoft.com/office/drawing/2014/main" id="{D9A54330-C3D3-3F41-B90D-8C359AD6B929}"/>
              </a:ext>
            </a:extLst>
          </p:cNvPr>
          <p:cNvSpPr txBox="1"/>
          <p:nvPr/>
        </p:nvSpPr>
        <p:spPr>
          <a:xfrm>
            <a:off x="3268903" y="228600"/>
            <a:ext cx="4438600" cy="646331"/>
          </a:xfrm>
          <a:prstGeom prst="rect">
            <a:avLst/>
          </a:prstGeom>
          <a:noFill/>
        </p:spPr>
        <p:txBody>
          <a:bodyPr wrap="square" rtlCol="0">
            <a:spAutoFit/>
          </a:bodyPr>
          <a:lstStyle/>
          <a:p>
            <a:r>
              <a:rPr lang="en-US" dirty="0">
                <a:solidFill>
                  <a:srgbClr val="0330AD"/>
                </a:solidFill>
                <a:latin typeface="IBM Plex Sans Light" panose="020B0403050203000203" pitchFamily="34" charset="0"/>
              </a:rPr>
              <a:t>What is a resume anyway? How are they used and why do they matter?</a:t>
            </a:r>
          </a:p>
        </p:txBody>
      </p:sp>
      <p:sp>
        <p:nvSpPr>
          <p:cNvPr id="33" name="TextBox 32">
            <a:extLst>
              <a:ext uri="{FF2B5EF4-FFF2-40B4-BE49-F238E27FC236}">
                <a16:creationId xmlns:a16="http://schemas.microsoft.com/office/drawing/2014/main" id="{785CF908-2F8C-7C43-B3F4-91E89026A289}"/>
              </a:ext>
            </a:extLst>
          </p:cNvPr>
          <p:cNvSpPr txBox="1"/>
          <p:nvPr/>
        </p:nvSpPr>
        <p:spPr>
          <a:xfrm>
            <a:off x="3268903" y="1651236"/>
            <a:ext cx="4438600" cy="710964"/>
          </a:xfrm>
          <a:prstGeom prst="rect">
            <a:avLst/>
          </a:prstGeom>
          <a:noFill/>
        </p:spPr>
        <p:txBody>
          <a:bodyPr wrap="square" rtlCol="0">
            <a:spAutoFit/>
          </a:bodyPr>
          <a:lstStyle/>
          <a:p>
            <a:r>
              <a:rPr lang="en-US" dirty="0">
                <a:solidFill>
                  <a:srgbClr val="0330AD"/>
                </a:solidFill>
                <a:latin typeface="IBM Plex Sans Light" panose="020B0403050203000203" pitchFamily="34" charset="0"/>
              </a:rPr>
              <a:t>Take five minutes to think and write. Then, post in the Padlet.</a:t>
            </a:r>
          </a:p>
        </p:txBody>
      </p:sp>
      <p:pic>
        <p:nvPicPr>
          <p:cNvPr id="5" name="Picture 4" descr="Graphical user interface, application&#10;&#10;Description automatically generated">
            <a:extLst>
              <a:ext uri="{FF2B5EF4-FFF2-40B4-BE49-F238E27FC236}">
                <a16:creationId xmlns:a16="http://schemas.microsoft.com/office/drawing/2014/main" id="{27B10D41-CDAB-FF4E-9257-34CE68AB0A26}"/>
              </a:ext>
            </a:extLst>
          </p:cNvPr>
          <p:cNvPicPr>
            <a:picLocks noChangeAspect="1"/>
          </p:cNvPicPr>
          <p:nvPr/>
        </p:nvPicPr>
        <p:blipFill>
          <a:blip r:embed="rId3"/>
          <a:stretch>
            <a:fillRect/>
          </a:stretch>
        </p:blipFill>
        <p:spPr>
          <a:xfrm>
            <a:off x="3355120" y="2915148"/>
            <a:ext cx="8540004" cy="3459148"/>
          </a:xfrm>
          <a:prstGeom prst="rect">
            <a:avLst/>
          </a:prstGeom>
        </p:spPr>
      </p:pic>
      <p:pic>
        <p:nvPicPr>
          <p:cNvPr id="34" name="Picture 33" descr="Logo, company name&#10;&#10;Description automatically generated">
            <a:extLst>
              <a:ext uri="{FF2B5EF4-FFF2-40B4-BE49-F238E27FC236}">
                <a16:creationId xmlns:a16="http://schemas.microsoft.com/office/drawing/2014/main" id="{D1D3D43A-606B-6045-BD5F-FEEA62F96A3B}"/>
              </a:ext>
            </a:extLst>
          </p:cNvPr>
          <p:cNvPicPr>
            <a:picLocks noChangeAspect="1"/>
          </p:cNvPicPr>
          <p:nvPr/>
        </p:nvPicPr>
        <p:blipFill>
          <a:blip r:embed="rId4"/>
          <a:stretch>
            <a:fillRect/>
          </a:stretch>
        </p:blipFill>
        <p:spPr>
          <a:xfrm>
            <a:off x="10134600" y="4953000"/>
            <a:ext cx="1245684" cy="1268896"/>
          </a:xfrm>
          <a:prstGeom prst="rect">
            <a:avLst/>
          </a:prstGeom>
        </p:spPr>
      </p:pic>
    </p:spTree>
    <p:extLst>
      <p:ext uri="{BB962C8B-B14F-4D97-AF65-F5344CB8AC3E}">
        <p14:creationId xmlns:p14="http://schemas.microsoft.com/office/powerpoint/2010/main" val="390236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106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437540" cy="646331"/>
          </a:xfrm>
          <a:prstGeom prst="rect">
            <a:avLst/>
          </a:prstGeom>
          <a:noFill/>
        </p:spPr>
        <p:txBody>
          <a:bodyPr wrap="square" rtlCol="0">
            <a:spAutoFit/>
          </a:bodyPr>
          <a:lstStyle/>
          <a:p>
            <a:r>
              <a:rPr lang="en-US" sz="3600" dirty="0">
                <a:solidFill>
                  <a:schemeClr val="bg1"/>
                </a:solidFill>
                <a:latin typeface="IBM Plex Sans Light" panose="020B0403050203000203" pitchFamily="34" charset="0"/>
              </a:rPr>
              <a:t>Debrief</a:t>
            </a:r>
          </a:p>
        </p:txBody>
      </p:sp>
      <p:sp>
        <p:nvSpPr>
          <p:cNvPr id="27" name="TextBox 26">
            <a:extLst>
              <a:ext uri="{FF2B5EF4-FFF2-40B4-BE49-F238E27FC236}">
                <a16:creationId xmlns:a16="http://schemas.microsoft.com/office/drawing/2014/main" id="{D9A54330-C3D3-3F41-B90D-8C359AD6B929}"/>
              </a:ext>
            </a:extLst>
          </p:cNvPr>
          <p:cNvSpPr txBox="1"/>
          <p:nvPr/>
        </p:nvSpPr>
        <p:spPr>
          <a:xfrm>
            <a:off x="6319554" y="226380"/>
            <a:ext cx="5491446" cy="2385268"/>
          </a:xfrm>
          <a:prstGeom prst="rect">
            <a:avLst/>
          </a:prstGeom>
          <a:noFill/>
        </p:spPr>
        <p:txBody>
          <a:bodyPr wrap="square" rtlCol="0">
            <a:spAutoFit/>
          </a:bodyPr>
          <a:lstStyle/>
          <a:p>
            <a:pPr marL="285750" indent="-285750">
              <a:buFont typeface="System Font Regular"/>
              <a:buChar char="–"/>
            </a:pPr>
            <a:r>
              <a:rPr lang="en-US" dirty="0">
                <a:latin typeface="IBM Plex Sans Light" panose="020B0403050203000203" pitchFamily="34" charset="0"/>
              </a:rPr>
              <a:t>Have you thought much about resumes before?</a:t>
            </a:r>
            <a:br>
              <a:rPr lang="en-US" dirty="0">
                <a:latin typeface="IBM Plex Sans Light" panose="020B0403050203000203" pitchFamily="34" charset="0"/>
              </a:rPr>
            </a:b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 experience do you have with resume-writing?</a:t>
            </a:r>
          </a:p>
          <a:p>
            <a:pPr marL="285750" indent="-285750">
              <a:spcBef>
                <a:spcPts val="600"/>
              </a:spcBef>
              <a:buFont typeface="System Font Regular"/>
              <a:buChar char="–"/>
            </a:pPr>
            <a:endParaRPr lang="en-US" dirty="0">
              <a:solidFill>
                <a:srgbClr val="0330AD"/>
              </a:solidFill>
              <a:latin typeface="IBM Plex Sans Light" panose="020B0403050203000203" pitchFamily="34" charset="0"/>
            </a:endParaRPr>
          </a:p>
          <a:p>
            <a:r>
              <a:rPr lang="en-US" dirty="0">
                <a:latin typeface="IBM Plex Sans Light" panose="020B0403050203000203" pitchFamily="34" charset="0"/>
              </a:rPr>
              <a:t>A resume helps potential employers understand who you are when you’re applying for a job. It won’t get you the job, but it can get you an interview.</a:t>
            </a:r>
          </a:p>
        </p:txBody>
      </p:sp>
      <p:pic>
        <p:nvPicPr>
          <p:cNvPr id="4" name="Picture 3">
            <a:extLst>
              <a:ext uri="{FF2B5EF4-FFF2-40B4-BE49-F238E27FC236}">
                <a16:creationId xmlns:a16="http://schemas.microsoft.com/office/drawing/2014/main" id="{99902B35-D6A0-154A-A1E6-2F9255A9055F}"/>
              </a:ext>
            </a:extLst>
          </p:cNvPr>
          <p:cNvPicPr>
            <a:picLocks noChangeAspect="1"/>
          </p:cNvPicPr>
          <p:nvPr/>
        </p:nvPicPr>
        <p:blipFill>
          <a:blip r:embed="rId3"/>
          <a:stretch>
            <a:fillRect/>
          </a:stretch>
        </p:blipFill>
        <p:spPr>
          <a:xfrm>
            <a:off x="305926" y="5138893"/>
            <a:ext cx="1404000" cy="1404000"/>
          </a:xfrm>
          <a:prstGeom prst="rect">
            <a:avLst/>
          </a:prstGeom>
        </p:spPr>
      </p:pic>
    </p:spTree>
    <p:extLst>
      <p:ext uri="{BB962C8B-B14F-4D97-AF65-F5344CB8AC3E}">
        <p14:creationId xmlns:p14="http://schemas.microsoft.com/office/powerpoint/2010/main" val="35154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DAF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4405587" cy="1754326"/>
          </a:xfrm>
          <a:prstGeom prst="rect">
            <a:avLst/>
          </a:prstGeom>
          <a:noFill/>
        </p:spPr>
        <p:txBody>
          <a:bodyPr wrap="square" rtlCol="0">
            <a:spAutoFit/>
          </a:bodyPr>
          <a:lstStyle/>
          <a:p>
            <a:r>
              <a:rPr lang="en-US" sz="3600" dirty="0">
                <a:solidFill>
                  <a:srgbClr val="0D642A"/>
                </a:solidFill>
                <a:latin typeface="IBM Plex Sans Light" panose="020B0403050203000203" pitchFamily="34" charset="0"/>
              </a:rPr>
              <a:t>What do we need to do to write a great resume?</a:t>
            </a:r>
          </a:p>
        </p:txBody>
      </p:sp>
      <p:graphicFrame>
        <p:nvGraphicFramePr>
          <p:cNvPr id="32" name="Content Placeholder 2">
            <a:extLst>
              <a:ext uri="{FF2B5EF4-FFF2-40B4-BE49-F238E27FC236}">
                <a16:creationId xmlns:a16="http://schemas.microsoft.com/office/drawing/2014/main" id="{72B10290-0834-E544-98D4-1FA73C5483B0}"/>
              </a:ext>
            </a:extLst>
          </p:cNvPr>
          <p:cNvGraphicFramePr>
            <a:graphicFrameLocks noGrp="1"/>
          </p:cNvGraphicFramePr>
          <p:nvPr>
            <p:ph idx="1"/>
            <p:extLst>
              <p:ext uri="{D42A27DB-BD31-4B8C-83A1-F6EECF244321}">
                <p14:modId xmlns:p14="http://schemas.microsoft.com/office/powerpoint/2010/main" val="968857020"/>
              </p:ext>
            </p:extLst>
          </p:nvPr>
        </p:nvGraphicFramePr>
        <p:xfrm>
          <a:off x="6399067" y="316989"/>
          <a:ext cx="5485162" cy="6219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48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12192000" cy="6858000"/>
          </a:xfrm>
          <a:prstGeom prst="rect">
            <a:avLst/>
          </a:prstGeom>
          <a:solidFill>
            <a:srgbClr val="D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857166" cy="1754326"/>
          </a:xfrm>
          <a:prstGeom prst="rect">
            <a:avLst/>
          </a:prstGeom>
          <a:noFill/>
        </p:spPr>
        <p:txBody>
          <a:bodyPr wrap="square" rtlCol="0">
            <a:spAutoFit/>
          </a:bodyPr>
          <a:lstStyle/>
          <a:p>
            <a:r>
              <a:rPr lang="en-CA" altLang="zh-CN" sz="3600" dirty="0">
                <a:solidFill>
                  <a:srgbClr val="007D79"/>
                </a:solidFill>
                <a:latin typeface="IBM Plex Sans Light" panose="020B0403050203000203" pitchFamily="34" charset="0"/>
              </a:rPr>
              <a:t>Why does your resume matter?</a:t>
            </a:r>
            <a:endParaRPr lang="en-US" sz="3600" dirty="0">
              <a:solidFill>
                <a:srgbClr val="007D79"/>
              </a:solidFill>
              <a:latin typeface="IBM Plex Sans Light" panose="020B0403050203000203" pitchFamily="34" charset="0"/>
            </a:endParaRPr>
          </a:p>
        </p:txBody>
      </p:sp>
      <p:sp>
        <p:nvSpPr>
          <p:cNvPr id="27" name="TextBox 26">
            <a:extLst>
              <a:ext uri="{FF2B5EF4-FFF2-40B4-BE49-F238E27FC236}">
                <a16:creationId xmlns:a16="http://schemas.microsoft.com/office/drawing/2014/main" id="{D9A54330-C3D3-3F41-B90D-8C359AD6B929}"/>
              </a:ext>
            </a:extLst>
          </p:cNvPr>
          <p:cNvSpPr txBox="1"/>
          <p:nvPr/>
        </p:nvSpPr>
        <p:spPr>
          <a:xfrm>
            <a:off x="3257601" y="226380"/>
            <a:ext cx="5585640" cy="2585323"/>
          </a:xfrm>
          <a:prstGeom prst="rect">
            <a:avLst/>
          </a:prstGeom>
          <a:noFill/>
        </p:spPr>
        <p:txBody>
          <a:bodyPr wrap="square" rtlCol="0">
            <a:spAutoFit/>
          </a:bodyPr>
          <a:lstStyle/>
          <a:p>
            <a:r>
              <a:rPr lang="en-US" altLang="zh-CN" dirty="0">
                <a:solidFill>
                  <a:srgbClr val="007D79"/>
                </a:solidFill>
                <a:latin typeface="IBM Plex Sans Light" panose="020B0403050203000203" pitchFamily="34" charset="0"/>
              </a:rPr>
              <a:t>Recruiters spend an average of about six seconds reviewing a resume before making a decision! Your resume needs to make a great first impression, fast. </a:t>
            </a:r>
          </a:p>
          <a:p>
            <a:endParaRPr lang="en-US" altLang="zh-CN" dirty="0">
              <a:solidFill>
                <a:srgbClr val="007D79"/>
              </a:solidFill>
              <a:latin typeface="IBM Plex Sans Light" panose="020B0403050203000203" pitchFamily="34" charset="0"/>
            </a:endParaRPr>
          </a:p>
          <a:p>
            <a:r>
              <a:rPr lang="en-US" altLang="zh-CN" dirty="0">
                <a:solidFill>
                  <a:srgbClr val="007D79"/>
                </a:solidFill>
                <a:latin typeface="IBM Plex Sans Light" panose="020B0403050203000203" pitchFamily="34" charset="0"/>
              </a:rPr>
              <a:t>How can you write a resume that will help you get in the door, especially if you don’t have much experience? How do you get started?</a:t>
            </a:r>
          </a:p>
          <a:p>
            <a:endParaRPr lang="en-US" altLang="zh-CN" dirty="0">
              <a:solidFill>
                <a:srgbClr val="007D79"/>
              </a:solidFill>
              <a:latin typeface="IBM Plex Sans Light" panose="020B0403050203000203" pitchFamily="34" charset="0"/>
            </a:endParaRPr>
          </a:p>
          <a:p>
            <a:r>
              <a:rPr lang="en-US" altLang="zh-CN" dirty="0">
                <a:solidFill>
                  <a:srgbClr val="007D79"/>
                </a:solidFill>
                <a:latin typeface="IBM Plex Sans Light" panose="020B0403050203000203" pitchFamily="34" charset="0"/>
              </a:rPr>
              <a:t>Watch the </a:t>
            </a:r>
            <a:r>
              <a:rPr lang="en-US" altLang="zh-CN" dirty="0">
                <a:solidFill>
                  <a:srgbClr val="007D79"/>
                </a:solidFill>
                <a:latin typeface="IBM Plex Sans Light" panose="020B0403050203000203" pitchFamily="34" charset="0"/>
                <a:hlinkClick r:id="rId4"/>
              </a:rPr>
              <a:t>video clip</a:t>
            </a:r>
            <a:r>
              <a:rPr lang="en-US" altLang="zh-CN" dirty="0">
                <a:solidFill>
                  <a:srgbClr val="007D79"/>
                </a:solidFill>
                <a:latin typeface="IBM Plex Sans Light" panose="020B0403050203000203" pitchFamily="34" charset="0"/>
              </a:rPr>
              <a:t>.</a:t>
            </a:r>
          </a:p>
        </p:txBody>
      </p:sp>
      <p:pic>
        <p:nvPicPr>
          <p:cNvPr id="4" name="Picture 3">
            <a:hlinkClick r:id="rId4"/>
            <a:extLst>
              <a:ext uri="{FF2B5EF4-FFF2-40B4-BE49-F238E27FC236}">
                <a16:creationId xmlns:a16="http://schemas.microsoft.com/office/drawing/2014/main" id="{3919E4D2-DAF9-DA4A-B50D-8D6660511746}"/>
              </a:ext>
            </a:extLst>
          </p:cNvPr>
          <p:cNvPicPr>
            <a:picLocks noChangeAspect="1"/>
          </p:cNvPicPr>
          <p:nvPr/>
        </p:nvPicPr>
        <p:blipFill>
          <a:blip r:embed="rId5"/>
          <a:srcRect/>
          <a:stretch/>
        </p:blipFill>
        <p:spPr>
          <a:xfrm>
            <a:off x="6419207" y="3461823"/>
            <a:ext cx="5483345" cy="3084382"/>
          </a:xfrm>
          <a:prstGeom prst="rect">
            <a:avLst/>
          </a:prstGeom>
        </p:spPr>
      </p:pic>
    </p:spTree>
    <p:extLst>
      <p:ext uri="{BB962C8B-B14F-4D97-AF65-F5344CB8AC3E}">
        <p14:creationId xmlns:p14="http://schemas.microsoft.com/office/powerpoint/2010/main" val="356005735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4F2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4405587" cy="1754326"/>
          </a:xfrm>
          <a:prstGeom prst="rect">
            <a:avLst/>
          </a:prstGeom>
          <a:noFill/>
        </p:spPr>
        <p:txBody>
          <a:bodyPr wrap="square" rtlCol="0">
            <a:spAutoFit/>
          </a:bodyPr>
          <a:lstStyle/>
          <a:p>
            <a:r>
              <a:rPr lang="en-US" sz="3600" dirty="0">
                <a:solidFill>
                  <a:srgbClr val="F7F1FF"/>
                </a:solidFill>
                <a:latin typeface="IBM Plex Sans Light" panose="020B0403050203000203" pitchFamily="34" charset="0"/>
              </a:rPr>
              <a:t>Understand Your Audience</a:t>
            </a:r>
          </a:p>
          <a:p>
            <a:endParaRPr lang="en-US" sz="3600" dirty="0">
              <a:solidFill>
                <a:srgbClr val="F7F1FF"/>
              </a:solidFill>
              <a:latin typeface="IBM Plex Sans Light" panose="020B0403050203000203" pitchFamily="34" charset="0"/>
            </a:endParaRPr>
          </a:p>
        </p:txBody>
      </p:sp>
      <p:sp>
        <p:nvSpPr>
          <p:cNvPr id="8" name="TextBox 7">
            <a:extLst>
              <a:ext uri="{FF2B5EF4-FFF2-40B4-BE49-F238E27FC236}">
                <a16:creationId xmlns:a16="http://schemas.microsoft.com/office/drawing/2014/main" id="{D85E33A4-0C67-0645-B0B6-CB512D0A187E}"/>
              </a:ext>
            </a:extLst>
          </p:cNvPr>
          <p:cNvSpPr txBox="1"/>
          <p:nvPr/>
        </p:nvSpPr>
        <p:spPr>
          <a:xfrm>
            <a:off x="6319554" y="226380"/>
            <a:ext cx="5380093" cy="2031325"/>
          </a:xfrm>
          <a:prstGeom prst="rect">
            <a:avLst/>
          </a:prstGeom>
          <a:noFill/>
        </p:spPr>
        <p:txBody>
          <a:bodyPr wrap="square" rtlCol="0">
            <a:spAutoFit/>
          </a:bodyPr>
          <a:lstStyle/>
          <a:p>
            <a:r>
              <a:rPr lang="en-US" dirty="0">
                <a:latin typeface="IBM Plex Sans Light" panose="020B0403050203000203" pitchFamily="34" charset="0"/>
              </a:rPr>
              <a:t>A resume isn’t static, it’s dynamic! Your resume needs to flex with you and for you.</a:t>
            </a:r>
          </a:p>
          <a:p>
            <a:endParaRPr lang="en-US" dirty="0">
              <a:latin typeface="IBM Plex Sans Light" panose="020B0403050203000203" pitchFamily="34" charset="0"/>
            </a:endParaRPr>
          </a:p>
          <a:p>
            <a:r>
              <a:rPr lang="en-US" dirty="0">
                <a:latin typeface="IBM Plex Sans Light" panose="020B0403050203000203" pitchFamily="34" charset="0"/>
              </a:rPr>
              <a:t>To do that well, you need to figure out what the employer is looking for and how your experience makes you a great match.</a:t>
            </a:r>
          </a:p>
          <a:p>
            <a:endParaRPr lang="en-US" dirty="0">
              <a:latin typeface="IBM Plex Sans Light" panose="020B0403050203000203" pitchFamily="34" charset="0"/>
            </a:endParaRPr>
          </a:p>
        </p:txBody>
      </p:sp>
      <p:pic>
        <p:nvPicPr>
          <p:cNvPr id="4" name="Picture 3">
            <a:extLst>
              <a:ext uri="{FF2B5EF4-FFF2-40B4-BE49-F238E27FC236}">
                <a16:creationId xmlns:a16="http://schemas.microsoft.com/office/drawing/2014/main" id="{CDC08C33-5410-114A-B0C0-B2A51D1DB3D6}"/>
              </a:ext>
            </a:extLst>
          </p:cNvPr>
          <p:cNvPicPr>
            <a:picLocks noChangeAspect="1"/>
          </p:cNvPicPr>
          <p:nvPr/>
        </p:nvPicPr>
        <p:blipFill>
          <a:blip r:embed="rId3"/>
          <a:stretch>
            <a:fillRect/>
          </a:stretch>
        </p:blipFill>
        <p:spPr>
          <a:xfrm>
            <a:off x="304814" y="5130797"/>
            <a:ext cx="1405469" cy="1405469"/>
          </a:xfrm>
          <a:prstGeom prst="rect">
            <a:avLst/>
          </a:prstGeom>
        </p:spPr>
      </p:pic>
    </p:spTree>
    <p:extLst>
      <p:ext uri="{BB962C8B-B14F-4D97-AF65-F5344CB8AC3E}">
        <p14:creationId xmlns:p14="http://schemas.microsoft.com/office/powerpoint/2010/main" val="41347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F4FF"/>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857166" cy="1200329"/>
          </a:xfrm>
          <a:prstGeom prst="rect">
            <a:avLst/>
          </a:prstGeom>
          <a:noFill/>
        </p:spPr>
        <p:txBody>
          <a:bodyPr wrap="square" rtlCol="0">
            <a:spAutoFit/>
          </a:bodyPr>
          <a:lstStyle/>
          <a:p>
            <a:r>
              <a:rPr lang="en-CA" altLang="zh-CN" sz="3600" dirty="0">
                <a:solidFill>
                  <a:srgbClr val="0330AD"/>
                </a:solidFill>
                <a:latin typeface="IBM Plex Sans Light" panose="020B0403050203000203" pitchFamily="34" charset="0"/>
              </a:rPr>
              <a:t>Developing your content</a:t>
            </a:r>
            <a:endParaRPr lang="en-US" sz="3600" dirty="0">
              <a:solidFill>
                <a:srgbClr val="0330AD"/>
              </a:solidFill>
              <a:latin typeface="IBM Plex Sans Light" panose="020B0403050203000203" pitchFamily="34" charset="0"/>
            </a:endParaRPr>
          </a:p>
        </p:txBody>
      </p:sp>
      <p:sp>
        <p:nvSpPr>
          <p:cNvPr id="27" name="TextBox 26">
            <a:extLst>
              <a:ext uri="{FF2B5EF4-FFF2-40B4-BE49-F238E27FC236}">
                <a16:creationId xmlns:a16="http://schemas.microsoft.com/office/drawing/2014/main" id="{D9A54330-C3D3-3F41-B90D-8C359AD6B929}"/>
              </a:ext>
            </a:extLst>
          </p:cNvPr>
          <p:cNvSpPr txBox="1"/>
          <p:nvPr/>
        </p:nvSpPr>
        <p:spPr>
          <a:xfrm>
            <a:off x="3257602" y="226380"/>
            <a:ext cx="5587540" cy="4801314"/>
          </a:xfrm>
          <a:prstGeom prst="rect">
            <a:avLst/>
          </a:prstGeom>
          <a:noFill/>
        </p:spPr>
        <p:txBody>
          <a:bodyPr wrap="square" rtlCol="0">
            <a:spAutoFit/>
          </a:bodyPr>
          <a:lstStyle/>
          <a:p>
            <a:r>
              <a:rPr lang="en-US" altLang="zh-CN" dirty="0">
                <a:solidFill>
                  <a:srgbClr val="0330AD"/>
                </a:solidFill>
                <a:latin typeface="IBM Plex Sans Light" panose="020B0403050203000203" pitchFamily="34" charset="0"/>
              </a:rPr>
              <a:t>The best way to show an employer what you can do for them is to tell them what you’ve already accomplished. And not just what you did, but also why it matters—the “what” and the “so what?”</a:t>
            </a:r>
          </a:p>
          <a:p>
            <a:endParaRPr lang="en-US" altLang="zh-CN" dirty="0">
              <a:solidFill>
                <a:srgbClr val="0330AD"/>
              </a:solidFill>
              <a:latin typeface="IBM Plex Sans Light" panose="020B0403050203000203" pitchFamily="34" charset="0"/>
            </a:endParaRPr>
          </a:p>
          <a:p>
            <a:r>
              <a:rPr lang="en-US" altLang="zh-CN" dirty="0">
                <a:solidFill>
                  <a:srgbClr val="0330AD"/>
                </a:solidFill>
                <a:latin typeface="IBM Plex Sans Light" panose="020B0403050203000203" pitchFamily="34" charset="0"/>
              </a:rPr>
              <a:t>Accomplishment Statement = What + So What?</a:t>
            </a:r>
            <a:br>
              <a:rPr lang="en-US" altLang="zh-CN" dirty="0">
                <a:solidFill>
                  <a:srgbClr val="0330AD"/>
                </a:solidFill>
                <a:latin typeface="IBM Plex Sans Light" panose="020B0403050203000203" pitchFamily="34" charset="0"/>
              </a:rPr>
            </a:br>
            <a:endParaRPr lang="en-US" altLang="zh-CN" dirty="0">
              <a:solidFill>
                <a:srgbClr val="0330AD"/>
              </a:solidFill>
              <a:latin typeface="IBM Plex Sans Light" panose="020B0403050203000203" pitchFamily="34" charset="0"/>
            </a:endParaRPr>
          </a:p>
          <a:p>
            <a:pPr marL="285750" indent="-285750">
              <a:buFont typeface="System Font Regular"/>
              <a:buChar char="–"/>
            </a:pPr>
            <a:r>
              <a:rPr lang="en-US" altLang="zh-CN" dirty="0">
                <a:solidFill>
                  <a:srgbClr val="0330AD"/>
                </a:solidFill>
                <a:latin typeface="IBM Plex Sans Light" panose="020B0403050203000203" pitchFamily="34" charset="0"/>
              </a:rPr>
              <a:t>What = The task you accomplished</a:t>
            </a:r>
            <a:br>
              <a:rPr lang="en-US" altLang="zh-CN" dirty="0">
                <a:solidFill>
                  <a:srgbClr val="0330AD"/>
                </a:solidFill>
                <a:latin typeface="IBM Plex Sans Light" panose="020B0403050203000203" pitchFamily="34" charset="0"/>
              </a:rPr>
            </a:br>
            <a:r>
              <a:rPr lang="en-US" altLang="zh-CN" dirty="0">
                <a:solidFill>
                  <a:srgbClr val="0330AD"/>
                </a:solidFill>
                <a:latin typeface="IBM Plex Sans Light" panose="020B0403050203000203" pitchFamily="34" charset="0"/>
              </a:rPr>
              <a:t>or were responsible for</a:t>
            </a:r>
            <a:br>
              <a:rPr lang="en-US" altLang="zh-CN" dirty="0">
                <a:solidFill>
                  <a:srgbClr val="0330AD"/>
                </a:solidFill>
                <a:latin typeface="IBM Plex Sans Light" panose="020B0403050203000203" pitchFamily="34" charset="0"/>
              </a:rPr>
            </a:br>
            <a:endParaRPr lang="en-US" altLang="zh-CN" dirty="0">
              <a:solidFill>
                <a:srgbClr val="0330AD"/>
              </a:solidFill>
              <a:latin typeface="IBM Plex Sans Light" panose="020B0403050203000203" pitchFamily="34" charset="0"/>
            </a:endParaRPr>
          </a:p>
          <a:p>
            <a:pPr marL="285750" indent="-285750">
              <a:buFont typeface="System Font Regular"/>
              <a:buChar char="–"/>
            </a:pPr>
            <a:r>
              <a:rPr lang="en-US" altLang="zh-CN" dirty="0">
                <a:solidFill>
                  <a:srgbClr val="0330AD"/>
                </a:solidFill>
                <a:latin typeface="IBM Plex Sans Light" panose="020B0403050203000203" pitchFamily="34" charset="0"/>
              </a:rPr>
              <a:t>So What? = The result or </a:t>
            </a:r>
            <a:br>
              <a:rPr lang="en-US" altLang="zh-CN" dirty="0">
                <a:solidFill>
                  <a:srgbClr val="0330AD"/>
                </a:solidFill>
                <a:latin typeface="IBM Plex Sans Light" panose="020B0403050203000203" pitchFamily="34" charset="0"/>
              </a:rPr>
            </a:br>
            <a:r>
              <a:rPr lang="en-US" altLang="zh-CN" dirty="0">
                <a:solidFill>
                  <a:srgbClr val="0330AD"/>
                </a:solidFill>
                <a:latin typeface="IBM Plex Sans Light" panose="020B0403050203000203" pitchFamily="34" charset="0"/>
              </a:rPr>
              <a:t>impact of your actions, </a:t>
            </a:r>
            <a:br>
              <a:rPr lang="en-US" altLang="zh-CN" dirty="0">
                <a:solidFill>
                  <a:srgbClr val="0330AD"/>
                </a:solidFill>
                <a:latin typeface="IBM Plex Sans Light" panose="020B0403050203000203" pitchFamily="34" charset="0"/>
              </a:rPr>
            </a:br>
            <a:r>
              <a:rPr lang="en-US" altLang="zh-CN" dirty="0">
                <a:solidFill>
                  <a:srgbClr val="0330AD"/>
                </a:solidFill>
                <a:latin typeface="IBM Plex Sans Light" panose="020B0403050203000203" pitchFamily="34" charset="0"/>
              </a:rPr>
              <a:t>or the rationale behind</a:t>
            </a:r>
            <a:br>
              <a:rPr lang="en-US" altLang="zh-CN" dirty="0">
                <a:solidFill>
                  <a:srgbClr val="0330AD"/>
                </a:solidFill>
                <a:latin typeface="IBM Plex Sans Light" panose="020B0403050203000203" pitchFamily="34" charset="0"/>
              </a:rPr>
            </a:br>
            <a:r>
              <a:rPr lang="en-US" altLang="zh-CN" dirty="0">
                <a:solidFill>
                  <a:srgbClr val="0330AD"/>
                </a:solidFill>
                <a:latin typeface="IBM Plex Sans Light" panose="020B0403050203000203" pitchFamily="34" charset="0"/>
              </a:rPr>
              <a:t>what you did  </a:t>
            </a:r>
          </a:p>
          <a:p>
            <a:endParaRPr lang="en-US" altLang="zh-CN" dirty="0">
              <a:solidFill>
                <a:srgbClr val="0330AD"/>
              </a:solidFill>
              <a:latin typeface="IBM Plex Sans Light" panose="020B0403050203000203" pitchFamily="34" charset="0"/>
            </a:endParaRPr>
          </a:p>
          <a:p>
            <a:r>
              <a:rPr lang="en-US" altLang="zh-CN" dirty="0">
                <a:solidFill>
                  <a:srgbClr val="0330AD"/>
                </a:solidFill>
                <a:latin typeface="IBM Plex Sans Light" panose="020B0403050203000203" pitchFamily="34" charset="0"/>
              </a:rPr>
              <a:t>Continue watching</a:t>
            </a:r>
            <a:br>
              <a:rPr lang="en-US" altLang="zh-CN" dirty="0">
                <a:solidFill>
                  <a:srgbClr val="0330AD"/>
                </a:solidFill>
                <a:latin typeface="IBM Plex Sans Light" panose="020B0403050203000203" pitchFamily="34" charset="0"/>
              </a:rPr>
            </a:br>
            <a:r>
              <a:rPr lang="en-US" altLang="zh-CN" dirty="0">
                <a:solidFill>
                  <a:srgbClr val="0330AD"/>
                </a:solidFill>
                <a:latin typeface="IBM Plex Sans Light" panose="020B0403050203000203" pitchFamily="34" charset="0"/>
              </a:rPr>
              <a:t>the </a:t>
            </a:r>
            <a:r>
              <a:rPr lang="en-US" altLang="zh-CN" dirty="0">
                <a:solidFill>
                  <a:srgbClr val="0330AD"/>
                </a:solidFill>
                <a:latin typeface="IBM Plex Sans Light" panose="020B0403050203000203" pitchFamily="34" charset="0"/>
                <a:hlinkClick r:id="rId4"/>
              </a:rPr>
              <a:t>video clip</a:t>
            </a:r>
            <a:r>
              <a:rPr lang="en-US" altLang="zh-CN" dirty="0">
                <a:solidFill>
                  <a:srgbClr val="0330AD"/>
                </a:solidFill>
                <a:latin typeface="IBM Plex Sans Light" panose="020B0403050203000203" pitchFamily="34" charset="0"/>
              </a:rPr>
              <a:t>.</a:t>
            </a:r>
          </a:p>
        </p:txBody>
      </p:sp>
      <p:pic>
        <p:nvPicPr>
          <p:cNvPr id="5" name="Picture 4">
            <a:extLst>
              <a:ext uri="{FF2B5EF4-FFF2-40B4-BE49-F238E27FC236}">
                <a16:creationId xmlns:a16="http://schemas.microsoft.com/office/drawing/2014/main" id="{A2DD2C04-7BDA-1740-9EC9-3889811EAD41}"/>
              </a:ext>
            </a:extLst>
          </p:cNvPr>
          <p:cNvPicPr>
            <a:picLocks noChangeAspect="1"/>
          </p:cNvPicPr>
          <p:nvPr/>
        </p:nvPicPr>
        <p:blipFill>
          <a:blip r:embed="rId5"/>
          <a:stretch>
            <a:fillRect/>
          </a:stretch>
        </p:blipFill>
        <p:spPr>
          <a:xfrm>
            <a:off x="304801" y="5130796"/>
            <a:ext cx="1422404" cy="1422404"/>
          </a:xfrm>
          <a:prstGeom prst="rect">
            <a:avLst/>
          </a:prstGeom>
        </p:spPr>
      </p:pic>
      <p:pic>
        <p:nvPicPr>
          <p:cNvPr id="7" name="Picture 6">
            <a:hlinkClick r:id="rId4"/>
            <a:extLst>
              <a:ext uri="{FF2B5EF4-FFF2-40B4-BE49-F238E27FC236}">
                <a16:creationId xmlns:a16="http://schemas.microsoft.com/office/drawing/2014/main" id="{7AABB163-C8EB-0E4B-96D4-87D47190A2E3}"/>
              </a:ext>
            </a:extLst>
          </p:cNvPr>
          <p:cNvPicPr>
            <a:picLocks noChangeAspect="1"/>
          </p:cNvPicPr>
          <p:nvPr/>
        </p:nvPicPr>
        <p:blipFill>
          <a:blip r:embed="rId6"/>
          <a:srcRect/>
          <a:stretch/>
        </p:blipFill>
        <p:spPr>
          <a:xfrm>
            <a:off x="6400884" y="3438939"/>
            <a:ext cx="5483345" cy="3084382"/>
          </a:xfrm>
          <a:prstGeom prst="rect">
            <a:avLst/>
          </a:prstGeom>
        </p:spPr>
      </p:pic>
      <p:grpSp>
        <p:nvGrpSpPr>
          <p:cNvPr id="8" name="Group 7">
            <a:extLst>
              <a:ext uri="{FF2B5EF4-FFF2-40B4-BE49-F238E27FC236}">
                <a16:creationId xmlns:a16="http://schemas.microsoft.com/office/drawing/2014/main" id="{3C3C16D0-E43E-6A45-A573-51209ACE9D74}"/>
              </a:ext>
            </a:extLst>
          </p:cNvPr>
          <p:cNvGrpSpPr/>
          <p:nvPr/>
        </p:nvGrpSpPr>
        <p:grpSpPr>
          <a:xfrm>
            <a:off x="3047" y="0"/>
            <a:ext cx="12188953" cy="6858000"/>
            <a:chOff x="0" y="0"/>
            <a:chExt cx="9144000" cy="5143500"/>
          </a:xfrm>
        </p:grpSpPr>
        <p:grpSp>
          <p:nvGrpSpPr>
            <p:cNvPr id="9" name="Group 8">
              <a:extLst>
                <a:ext uri="{FF2B5EF4-FFF2-40B4-BE49-F238E27FC236}">
                  <a16:creationId xmlns:a16="http://schemas.microsoft.com/office/drawing/2014/main" id="{010D6D8D-BC63-6444-A53A-B9381CEDF15F}"/>
                </a:ext>
              </a:extLst>
            </p:cNvPr>
            <p:cNvGrpSpPr/>
            <p:nvPr/>
          </p:nvGrpSpPr>
          <p:grpSpPr>
            <a:xfrm>
              <a:off x="0" y="0"/>
              <a:ext cx="9144000" cy="5143500"/>
              <a:chOff x="0" y="0"/>
              <a:chExt cx="9144000" cy="5143500"/>
            </a:xfrm>
          </p:grpSpPr>
          <p:grpSp>
            <p:nvGrpSpPr>
              <p:cNvPr id="11" name="Group 10">
                <a:extLst>
                  <a:ext uri="{FF2B5EF4-FFF2-40B4-BE49-F238E27FC236}">
                    <a16:creationId xmlns:a16="http://schemas.microsoft.com/office/drawing/2014/main" id="{E7BE56F9-E820-214E-B8E9-E5CF9B0533F3}"/>
                  </a:ext>
                </a:extLst>
              </p:cNvPr>
              <p:cNvGrpSpPr/>
              <p:nvPr/>
            </p:nvGrpSpPr>
            <p:grpSpPr>
              <a:xfrm>
                <a:off x="2057480" y="0"/>
                <a:ext cx="5029240" cy="5143500"/>
                <a:chOff x="2057480" y="0"/>
                <a:chExt cx="5029240" cy="5143500"/>
              </a:xfrm>
            </p:grpSpPr>
            <p:cxnSp>
              <p:nvCxnSpPr>
                <p:cNvPr id="20" name="Straight Connector 19">
                  <a:extLst>
                    <a:ext uri="{FF2B5EF4-FFF2-40B4-BE49-F238E27FC236}">
                      <a16:creationId xmlns:a16="http://schemas.microsoft.com/office/drawing/2014/main" id="{272630E4-3D6A-7547-BE41-91F09DC88EC2}"/>
                    </a:ext>
                  </a:extLst>
                </p:cNvPr>
                <p:cNvCxnSpPr/>
                <p:nvPr userDrawn="1"/>
              </p:nvCxnSpPr>
              <p:spPr bwMode="auto">
                <a:xfrm rot="5400000" flipH="1">
                  <a:off x="-5142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9D88C1A-E847-E649-AF93-2F4F773F34DB}"/>
                    </a:ext>
                  </a:extLst>
                </p:cNvPr>
                <p:cNvCxnSpPr/>
                <p:nvPr userDrawn="1"/>
              </p:nvCxnSpPr>
              <p:spPr bwMode="auto">
                <a:xfrm rot="5400000" flipH="1">
                  <a:off x="-2856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76D3E41-E8DC-C549-8FF2-79E3AAF77C3C}"/>
                    </a:ext>
                  </a:extLst>
                </p:cNvPr>
                <p:cNvCxnSpPr/>
                <p:nvPr userDrawn="1"/>
              </p:nvCxnSpPr>
              <p:spPr bwMode="auto">
                <a:xfrm rot="5400000" flipH="1">
                  <a:off x="-570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25F40A1-C88D-1C43-853A-4B3D6DEA5BCE}"/>
                    </a:ext>
                  </a:extLst>
                </p:cNvPr>
                <p:cNvCxnSpPr/>
                <p:nvPr userDrawn="1"/>
              </p:nvCxnSpPr>
              <p:spPr bwMode="auto">
                <a:xfrm rot="5400000" flipH="1">
                  <a:off x="177174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1AE6623-B269-B14F-A69C-C5D9DD9B4341}"/>
                    </a:ext>
                  </a:extLst>
                </p:cNvPr>
                <p:cNvCxnSpPr/>
                <p:nvPr userDrawn="1"/>
              </p:nvCxnSpPr>
              <p:spPr bwMode="auto">
                <a:xfrm rot="5400000" flipH="1">
                  <a:off x="200035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5B57453-A8E7-3D45-ADBA-FB1BCC5D194A}"/>
                    </a:ext>
                  </a:extLst>
                </p:cNvPr>
                <p:cNvCxnSpPr/>
                <p:nvPr userDrawn="1"/>
              </p:nvCxnSpPr>
              <p:spPr bwMode="auto">
                <a:xfrm rot="5400000" flipH="1">
                  <a:off x="2228952"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E7BEDBB-36BC-EC40-8BFE-233C3800955D}"/>
                    </a:ext>
                  </a:extLst>
                </p:cNvPr>
                <p:cNvCxnSpPr/>
                <p:nvPr userDrawn="1"/>
              </p:nvCxnSpPr>
              <p:spPr bwMode="auto">
                <a:xfrm rot="5400000" flipH="1">
                  <a:off x="40577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EEE7D25-50F1-2542-A77B-F7BF28AAA49C}"/>
                    </a:ext>
                  </a:extLst>
                </p:cNvPr>
                <p:cNvCxnSpPr/>
                <p:nvPr userDrawn="1"/>
              </p:nvCxnSpPr>
              <p:spPr bwMode="auto">
                <a:xfrm rot="5400000" flipH="1">
                  <a:off x="42863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3355CEB-90D6-494A-A404-99C382CE8A38}"/>
                    </a:ext>
                  </a:extLst>
                </p:cNvPr>
                <p:cNvCxnSpPr/>
                <p:nvPr userDrawn="1"/>
              </p:nvCxnSpPr>
              <p:spPr bwMode="auto">
                <a:xfrm rot="5400000" flipH="1">
                  <a:off x="45149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4437CA4-FE3B-C94A-8D89-E0EAF7D56235}"/>
                  </a:ext>
                </a:extLst>
              </p:cNvPr>
              <p:cNvGrpSpPr/>
              <p:nvPr/>
            </p:nvGrpSpPr>
            <p:grpSpPr>
              <a:xfrm>
                <a:off x="0" y="653796"/>
                <a:ext cx="9144000" cy="3840480"/>
                <a:chOff x="0" y="653796"/>
                <a:chExt cx="9144000" cy="3840480"/>
              </a:xfrm>
            </p:grpSpPr>
            <p:cxnSp>
              <p:nvCxnSpPr>
                <p:cNvPr id="13" name="Straight Connector 12">
                  <a:extLst>
                    <a:ext uri="{FF2B5EF4-FFF2-40B4-BE49-F238E27FC236}">
                      <a16:creationId xmlns:a16="http://schemas.microsoft.com/office/drawing/2014/main" id="{AA0D2014-2C0C-E740-A29F-C34932390B8D}"/>
                    </a:ext>
                  </a:extLst>
                </p:cNvPr>
                <p:cNvCxnSpPr/>
                <p:nvPr userDrawn="1"/>
              </p:nvCxnSpPr>
              <p:spPr bwMode="auto">
                <a:xfrm flipH="1">
                  <a:off x="0" y="65379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A8B2830-94A3-AC4F-8B5E-240E5A0DE237}"/>
                    </a:ext>
                  </a:extLst>
                </p:cNvPr>
                <p:cNvCxnSpPr/>
                <p:nvPr userDrawn="1"/>
              </p:nvCxnSpPr>
              <p:spPr bwMode="auto">
                <a:xfrm flipH="1">
                  <a:off x="0" y="1289304"/>
                  <a:ext cx="9144000" cy="0"/>
                </a:xfrm>
                <a:prstGeom prst="line">
                  <a:avLst/>
                </a:prstGeom>
                <a:ln w="3175">
                  <a:solidFill>
                    <a:srgbClr val="D7306D"/>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B03AD1D-88D3-AF45-9908-1C0C44320209}"/>
                    </a:ext>
                  </a:extLst>
                </p:cNvPr>
                <p:cNvCxnSpPr/>
                <p:nvPr userDrawn="1"/>
              </p:nvCxnSpPr>
              <p:spPr bwMode="auto">
                <a:xfrm flipH="1">
                  <a:off x="0" y="192938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98C9A61-3173-434E-BAAA-7F94E67EBE08}"/>
                    </a:ext>
                  </a:extLst>
                </p:cNvPr>
                <p:cNvCxnSpPr/>
                <p:nvPr userDrawn="1"/>
              </p:nvCxnSpPr>
              <p:spPr bwMode="auto">
                <a:xfrm flipH="1">
                  <a:off x="0" y="2570990"/>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85B66D3-CBAE-3E4F-AA01-DB92B674F003}"/>
                    </a:ext>
                  </a:extLst>
                </p:cNvPr>
                <p:cNvCxnSpPr/>
                <p:nvPr userDrawn="1"/>
              </p:nvCxnSpPr>
              <p:spPr bwMode="auto">
                <a:xfrm flipH="1">
                  <a:off x="0" y="320954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75559E8-EE59-3F4B-BBBF-59AA3D46FF07}"/>
                    </a:ext>
                  </a:extLst>
                </p:cNvPr>
                <p:cNvCxnSpPr/>
                <p:nvPr userDrawn="1"/>
              </p:nvCxnSpPr>
              <p:spPr bwMode="auto">
                <a:xfrm flipH="1">
                  <a:off x="0" y="384962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23BF68B-5F31-C648-A722-2C1757376075}"/>
                    </a:ext>
                  </a:extLst>
                </p:cNvPr>
                <p:cNvCxnSpPr/>
                <p:nvPr userDrawn="1"/>
              </p:nvCxnSpPr>
              <p:spPr bwMode="auto">
                <a:xfrm flipH="1">
                  <a:off x="0" y="449427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10" name="Rectangle 9">
              <a:extLst>
                <a:ext uri="{FF2B5EF4-FFF2-40B4-BE49-F238E27FC236}">
                  <a16:creationId xmlns:a16="http://schemas.microsoft.com/office/drawing/2014/main" id="{66CB6C79-D5AA-1145-9355-7F9E80ADDE45}"/>
                </a:ext>
              </a:extLst>
            </p:cNvPr>
            <p:cNvSpPr/>
            <p:nvPr/>
          </p:nvSpPr>
          <p:spPr bwMode="auto">
            <a:xfrm>
              <a:off x="228600" y="237742"/>
              <a:ext cx="8686732" cy="4664458"/>
            </a:xfrm>
            <a:prstGeom prst="rect">
              <a:avLst/>
            </a:prstGeom>
            <a:noFill/>
            <a:ln w="3175">
              <a:solidFill>
                <a:schemeClr val="accent2">
                  <a:alpha val="50000"/>
                </a:schemeClr>
              </a:solidFill>
              <a:prstDash val="dash"/>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latin typeface="HelvNeue Light for IBM" pitchFamily="34" charset="0"/>
              </a:endParaRPr>
            </a:p>
          </p:txBody>
        </p:sp>
      </p:grpSp>
    </p:spTree>
    <p:extLst>
      <p:ext uri="{BB962C8B-B14F-4D97-AF65-F5344CB8AC3E}">
        <p14:creationId xmlns:p14="http://schemas.microsoft.com/office/powerpoint/2010/main" val="198468059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00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5376320" cy="1200329"/>
          </a:xfrm>
          <a:prstGeom prst="rect">
            <a:avLst/>
          </a:prstGeom>
          <a:noFill/>
        </p:spPr>
        <p:txBody>
          <a:bodyPr wrap="square" rtlCol="0">
            <a:spAutoFit/>
          </a:bodyPr>
          <a:lstStyle/>
          <a:p>
            <a:r>
              <a:rPr lang="en-US" sz="3600" dirty="0">
                <a:solidFill>
                  <a:srgbClr val="F7F1FF"/>
                </a:solidFill>
                <a:latin typeface="IBM Plex Sans Light" panose="020B0403050203000203" pitchFamily="34" charset="0"/>
              </a:rPr>
              <a:t>Accomplishment statement examples</a:t>
            </a:r>
          </a:p>
        </p:txBody>
      </p:sp>
      <p:sp>
        <p:nvSpPr>
          <p:cNvPr id="8" name="TextBox 7">
            <a:extLst>
              <a:ext uri="{FF2B5EF4-FFF2-40B4-BE49-F238E27FC236}">
                <a16:creationId xmlns:a16="http://schemas.microsoft.com/office/drawing/2014/main" id="{D85E33A4-0C67-0645-B0B6-CB512D0A187E}"/>
              </a:ext>
            </a:extLst>
          </p:cNvPr>
          <p:cNvSpPr txBox="1"/>
          <p:nvPr/>
        </p:nvSpPr>
        <p:spPr>
          <a:xfrm>
            <a:off x="6319554" y="226380"/>
            <a:ext cx="5380093" cy="6740307"/>
          </a:xfrm>
          <a:prstGeom prst="rect">
            <a:avLst/>
          </a:prstGeom>
          <a:noFill/>
        </p:spPr>
        <p:txBody>
          <a:bodyPr wrap="square" rtlCol="0">
            <a:spAutoFit/>
          </a:bodyPr>
          <a:lstStyle/>
          <a:p>
            <a:r>
              <a:rPr lang="en-US" dirty="0">
                <a:latin typeface="IBM Plex Sans Medium" panose="020B0503050203000203" pitchFamily="34" charset="0"/>
              </a:rPr>
              <a:t>Peer Math Tutor</a:t>
            </a:r>
          </a:p>
          <a:p>
            <a:br>
              <a:rPr lang="en-US" dirty="0">
                <a:latin typeface="IBM Plex Sans Light" panose="020B0403050203000203" pitchFamily="34" charset="0"/>
              </a:rPr>
            </a:br>
            <a:r>
              <a:rPr lang="en-US" dirty="0">
                <a:latin typeface="IBM Plex Sans Light" panose="020B0403050203000203" pitchFamily="34" charset="0"/>
              </a:rPr>
              <a:t>“Helped fellow high school students understand and apply key math concepts and prepare for their exams. Succeeded in helping my tutees raise their math grades by an average of 20%.”</a:t>
            </a:r>
          </a:p>
          <a:p>
            <a:r>
              <a:rPr lang="en-US" dirty="0">
                <a:latin typeface="IBM Plex Sans Light" panose="020B0403050203000203" pitchFamily="34" charset="0"/>
              </a:rPr>
              <a:t> </a:t>
            </a:r>
          </a:p>
          <a:p>
            <a:r>
              <a:rPr lang="en-US" dirty="0">
                <a:latin typeface="IBM Plex Sans Medium" panose="020B0503050203000203" pitchFamily="34" charset="0"/>
              </a:rPr>
              <a:t>Assistant Childcare Supervisor</a:t>
            </a:r>
          </a:p>
          <a:p>
            <a:br>
              <a:rPr lang="en-US" dirty="0">
                <a:latin typeface="IBM Plex Sans Light" panose="020B0403050203000203" pitchFamily="34" charset="0"/>
              </a:rPr>
            </a:br>
            <a:r>
              <a:rPr lang="en-US" dirty="0">
                <a:latin typeface="IBM Plex Sans Light" panose="020B0403050203000203" pitchFamily="34" charset="0"/>
              </a:rPr>
              <a:t>“Established a safe, enjoyable, and enriching environment for children aged 5-12 by designing, preparing, and leading a variety of indoor and outdoor activities, while following appropriate safety protocols.”</a:t>
            </a:r>
          </a:p>
          <a:p>
            <a:r>
              <a:rPr lang="en-US" dirty="0">
                <a:latin typeface="IBM Plex Sans Light" panose="020B0403050203000203" pitchFamily="34" charset="0"/>
              </a:rPr>
              <a:t> </a:t>
            </a:r>
          </a:p>
          <a:p>
            <a:r>
              <a:rPr lang="en-US" dirty="0">
                <a:latin typeface="IBM Plex Sans Medium" panose="020B0503050203000203" pitchFamily="34" charset="0"/>
              </a:rPr>
              <a:t>Blood Center Volunteer</a:t>
            </a:r>
          </a:p>
          <a:p>
            <a:br>
              <a:rPr lang="en-US" dirty="0">
                <a:latin typeface="IBM Plex Sans Light" panose="020B0403050203000203" pitchFamily="34" charset="0"/>
              </a:rPr>
            </a:br>
            <a:r>
              <a:rPr lang="en-US" dirty="0">
                <a:latin typeface="IBM Plex Sans Light" panose="020B0403050203000203" pitchFamily="34" charset="0"/>
              </a:rPr>
              <a:t>“Designed a PowerPoint presentation and a poster summarizing how and why to participate in the local blood drive, to raise awareness about the importance of blood donation in our community.”</a:t>
            </a:r>
          </a:p>
          <a:p>
            <a:endParaRPr lang="en-US" dirty="0">
              <a:latin typeface="IBM Plex Sans Light" panose="020B0403050203000203" pitchFamily="34" charset="0"/>
            </a:endParaRPr>
          </a:p>
          <a:p>
            <a:endParaRPr lang="en-US" dirty="0">
              <a:latin typeface="IBM Plex Sans Light" panose="020B0403050203000203" pitchFamily="34" charset="0"/>
            </a:endParaRPr>
          </a:p>
          <a:p>
            <a:endParaRPr lang="en-US" dirty="0">
              <a:latin typeface="IBM Plex Sans Light" panose="020B0403050203000203" pitchFamily="34" charset="0"/>
            </a:endParaRPr>
          </a:p>
        </p:txBody>
      </p:sp>
      <p:pic>
        <p:nvPicPr>
          <p:cNvPr id="6" name="Picture 5">
            <a:extLst>
              <a:ext uri="{FF2B5EF4-FFF2-40B4-BE49-F238E27FC236}">
                <a16:creationId xmlns:a16="http://schemas.microsoft.com/office/drawing/2014/main" id="{52DD2D5C-4EC9-BB4D-B1D1-504FF6741672}"/>
              </a:ext>
            </a:extLst>
          </p:cNvPr>
          <p:cNvPicPr>
            <a:picLocks noChangeAspect="1"/>
          </p:cNvPicPr>
          <p:nvPr/>
        </p:nvPicPr>
        <p:blipFill>
          <a:blip r:embed="rId3"/>
          <a:stretch>
            <a:fillRect/>
          </a:stretch>
        </p:blipFill>
        <p:spPr>
          <a:xfrm>
            <a:off x="304801" y="5130795"/>
            <a:ext cx="1422405" cy="1422405"/>
          </a:xfrm>
          <a:prstGeom prst="rect">
            <a:avLst/>
          </a:prstGeom>
        </p:spPr>
      </p:pic>
    </p:spTree>
    <p:extLst>
      <p:ext uri="{BB962C8B-B14F-4D97-AF65-F5344CB8AC3E}">
        <p14:creationId xmlns:p14="http://schemas.microsoft.com/office/powerpoint/2010/main" val="1151355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8F174054BF5A40B9A9518AA0C1151B" ma:contentTypeVersion="14" ma:contentTypeDescription="Create a new document." ma:contentTypeScope="" ma:versionID="7d3ea006dc3aafd6fa30602db6137a9f">
  <xsd:schema xmlns:xsd="http://www.w3.org/2001/XMLSchema" xmlns:xs="http://www.w3.org/2001/XMLSchema" xmlns:p="http://schemas.microsoft.com/office/2006/metadata/properties" xmlns:ns1="http://schemas.microsoft.com/sharepoint/v3" xmlns:ns2="009ee437-e287-4302-940b-2eb854ea86ec" xmlns:ns3="e1b262d6-4bdb-4c78-85d4-6147ac0d087b" targetNamespace="http://schemas.microsoft.com/office/2006/metadata/properties" ma:root="true" ma:fieldsID="a89d33b8f5f06fc7560e13e2ad712ab4" ns1:_="" ns2:_="" ns3:_="">
    <xsd:import namespace="http://schemas.microsoft.com/sharepoint/v3"/>
    <xsd:import namespace="009ee437-e287-4302-940b-2eb854ea86ec"/>
    <xsd:import namespace="e1b262d6-4bdb-4c78-85d4-6147ac0d08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9ee437-e287-4302-940b-2eb854ea8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262d6-4bdb-4c78-85d4-6147ac0d08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92DAA9-8A6E-46B6-880A-826054E3FDFA}">
  <ds:schemaRefs>
    <ds:schemaRef ds:uri="http://schemas.microsoft.com/sharepoint/v3/contenttype/forms"/>
  </ds:schemaRefs>
</ds:datastoreItem>
</file>

<file path=customXml/itemProps2.xml><?xml version="1.0" encoding="utf-8"?>
<ds:datastoreItem xmlns:ds="http://schemas.openxmlformats.org/officeDocument/2006/customXml" ds:itemID="{FEB0D3D5-3ABB-470B-A520-214250B20ECD}">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44AC741-E3FF-4FF8-B60A-1D61566A75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9ee437-e287-4302-940b-2eb854ea86ec"/>
    <ds:schemaRef ds:uri="e1b262d6-4bdb-4c78-85d4-6147ac0d0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10629</TotalTime>
  <Words>1307</Words>
  <Application>Microsoft Macintosh PowerPoint</Application>
  <PresentationFormat>Widescreen</PresentationFormat>
  <Paragraphs>149</Paragraphs>
  <Slides>13</Slides>
  <Notes>13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HelvNeue Light for IBM</vt:lpstr>
      <vt:lpstr>IBM Plex Sans</vt:lpstr>
      <vt:lpstr>IBM Plex Sans Light</vt:lpstr>
      <vt:lpstr>IBM Plex Sans Medium</vt:lpstr>
      <vt:lpstr>Lato</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Planning Lesson</dc:title>
  <dc:creator>Adam Mason</dc:creator>
  <cp:lastModifiedBy>Ken Pool</cp:lastModifiedBy>
  <cp:revision>75</cp:revision>
  <cp:lastPrinted>2021-03-22T21:23:21Z</cp:lastPrinted>
  <dcterms:created xsi:type="dcterms:W3CDTF">2021-03-09T17:23:16Z</dcterms:created>
  <dcterms:modified xsi:type="dcterms:W3CDTF">2021-04-01T20:55:01Z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0x010100A38F174054BF5A40B9A9518AA0C1151B</vt:lpwstr>
  </property>
</Properties>
</file>