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6" r:id="rId5"/>
    <p:sldId id="272" r:id="rId6"/>
    <p:sldId id="273" r:id="rId7"/>
    <p:sldId id="274" r:id="rId8"/>
    <p:sldId id="275" r:id="rId9"/>
    <p:sldId id="283" r:id="rId10"/>
    <p:sldId id="290" r:id="rId11"/>
    <p:sldId id="291" r:id="rId12"/>
    <p:sldId id="279" r:id="rId13"/>
    <p:sldId id="292" r:id="rId14"/>
    <p:sldId id="289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196"/>
    <a:srgbClr val="0D642A"/>
    <a:srgbClr val="006161"/>
    <a:srgbClr val="0330AD"/>
    <a:srgbClr val="F7F1FF"/>
    <a:srgbClr val="EDF4FF"/>
    <a:srgbClr val="A6C8FF"/>
    <a:srgbClr val="DAFCE4"/>
    <a:srgbClr val="001D6C"/>
    <a:srgbClr val="4F2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18F00-583F-4F47-843C-935CF4FEF82A}" v="11" dt="2021-04-06T17:21:10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95"/>
    <p:restoredTop sz="91429"/>
  </p:normalViewPr>
  <p:slideViewPr>
    <p:cSldViewPr snapToObjects="1">
      <p:cViewPr varScale="1">
        <p:scale>
          <a:sx n="110" d="100"/>
          <a:sy n="110" d="100"/>
        </p:scale>
        <p:origin x="192" y="9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Lafleche" clId="Web-{BF118F00-583F-4F47-843C-935CF4FEF82A}"/>
    <pc:docChg chg="modSld">
      <pc:chgData name="Theresa Lafleche" userId="" providerId="" clId="Web-{BF118F00-583F-4F47-843C-935CF4FEF82A}" dt="2021-04-06T17:21:10.299" v="10"/>
      <pc:docMkLst>
        <pc:docMk/>
      </pc:docMkLst>
      <pc:sldChg chg="addSp delSp modSp">
        <pc:chgData name="Theresa Lafleche" userId="" providerId="" clId="Web-{BF118F00-583F-4F47-843C-935CF4FEF82A}" dt="2021-04-06T17:21:10.299" v="10"/>
        <pc:sldMkLst>
          <pc:docMk/>
          <pc:sldMk cId="3902369776" sldId="273"/>
        </pc:sldMkLst>
        <pc:picChg chg="add mod ord modCrop">
          <ac:chgData name="Theresa Lafleche" userId="" providerId="" clId="Web-{BF118F00-583F-4F47-843C-935CF4FEF82A}" dt="2021-04-06T17:21:06.877" v="9"/>
          <ac:picMkLst>
            <pc:docMk/>
            <pc:sldMk cId="3902369776" sldId="273"/>
            <ac:picMk id="2" creationId="{EAB23BB7-3B40-49C1-B8E2-359475BAE1AD}"/>
          </ac:picMkLst>
        </pc:picChg>
        <pc:picChg chg="del mod">
          <ac:chgData name="Theresa Lafleche" userId="" providerId="" clId="Web-{BF118F00-583F-4F47-843C-935CF4FEF82A}" dt="2021-04-06T17:21:10.299" v="10"/>
          <ac:picMkLst>
            <pc:docMk/>
            <pc:sldMk cId="3902369776" sldId="273"/>
            <ac:picMk id="5" creationId="{27B10D41-CDAB-FF4E-9257-34CE68AB0A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15E03-14C9-5843-BC76-0D7514FDD9F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F7241-DEE8-9745-9D97-10D9C084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F7241-DEE8-9745-9D97-10D9C084DF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8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F7241-DEE8-9745-9D97-10D9C084DFCE}" type="slidenum">
              <a:rPr lang="en-US" smtClean="0"/>
              <a:t>10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5DAE5CF-5628-2C4B-B3C3-E89DA80F9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34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Building a Great Resume</a:t>
            </a:r>
            <a:endParaRPr lang="en-CA" dirty="0"/>
          </a:p>
          <a:p>
            <a:br>
              <a:rPr lang="en-CA" dirty="0"/>
            </a:b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A strong resume is easy on the eyes.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You’ve nailed your content, and organized it like a pro. Now make sure your reader can scan it with ease. </a:t>
            </a:r>
            <a:endParaRPr lang="en-CA" dirty="0"/>
          </a:p>
          <a:p>
            <a:br>
              <a:rPr lang="en-CA" dirty="0"/>
            </a:b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Keep it to one page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Balance your text with white space 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Use a professional, readable font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Check out examples and templates online for design inspiration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F7241-DEE8-9745-9D97-10D9C084DF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Accomplishment Statement Examples</a:t>
            </a:r>
            <a:endParaRPr lang="en-CA" dirty="0"/>
          </a:p>
          <a:p>
            <a:br>
              <a:rPr lang="en-CA" dirty="0"/>
            </a:b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Peer Math Tutor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“Helped fellow high school students understand and apply key math concepts, and prepare for their exams. Succeeded in helping my tutees raise their math grades by an average of 20%.”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 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Assistant Childcare Supervisor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“Established a safe, enjoyable, and enriching environment for children aged 5-12 by designing, preparing, and leading a variety of indoor and outdoor activities, while following appropriate safety protocols.”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 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Blood Center Volunteer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“Designed a PowerPoint presentation and a poster summarizing how and why to participate in the local blood drive, to raise awareness about the importance of blood donation in our community.”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F7241-DEE8-9745-9D97-10D9C084DF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4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en-CA" sz="1200" b="1" kern="1200" dirty="0">
                <a:solidFill>
                  <a:srgbClr val="222222"/>
                </a:solidFill>
                <a:effectLst/>
                <a:latin typeface="Lato"/>
                <a:ea typeface="+mn-ea"/>
                <a:cs typeface="+mn-cs"/>
              </a:rPr>
              <a:t>Title slide</a:t>
            </a:r>
            <a:endParaRPr lang="en-CA" dirty="0">
              <a:effectLst/>
            </a:endParaRPr>
          </a:p>
          <a:p>
            <a:pPr rtl="0" eaLnBrk="1" latinLnBrk="0" hangingPunct="1"/>
            <a:r>
              <a:rPr lang="en-CA" sz="1200" kern="1200" dirty="0">
                <a:solidFill>
                  <a:srgbClr val="222222"/>
                </a:solidFill>
                <a:effectLst/>
                <a:latin typeface="Lato"/>
                <a:ea typeface="+mn-ea"/>
                <a:cs typeface="+mn-cs"/>
              </a:rPr>
              <a:t>Workplace skills lesson</a:t>
            </a:r>
            <a:endParaRPr lang="en-CA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F7241-DEE8-9745-9D97-10D9C084DF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29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br>
              <a:rPr lang="en-CA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endParaRPr lang="en-CA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F7241-DEE8-9745-9D97-10D9C084DF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2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br>
              <a:rPr lang="en-CA" sz="1100" kern="1200" dirty="0">
                <a:solidFill>
                  <a:srgbClr val="222222"/>
                </a:solidFill>
                <a:effectLst/>
                <a:latin typeface="Lato"/>
                <a:ea typeface="+mn-ea"/>
                <a:cs typeface="+mn-cs"/>
              </a:rPr>
            </a:br>
            <a:br>
              <a:rPr lang="en-CA" sz="1100" kern="1200" dirty="0">
                <a:solidFill>
                  <a:srgbClr val="222222"/>
                </a:solidFill>
                <a:effectLst/>
                <a:latin typeface="Lato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F7241-DEE8-9745-9D97-10D9C084DF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6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F7241-DEE8-9745-9D97-10D9C084DFCE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75B16FA-0AB5-1E41-B667-DA30BD6FC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15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Building a Great Resume</a:t>
            </a:r>
            <a:endParaRPr lang="en-CA" dirty="0"/>
          </a:p>
          <a:p>
            <a:br>
              <a:rPr lang="en-CA" dirty="0"/>
            </a:b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A strong resume is easy on the eyes.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You’ve nailed your content, and organized it like a pro. Now make sure your reader can scan it with ease. </a:t>
            </a:r>
            <a:endParaRPr lang="en-CA" dirty="0"/>
          </a:p>
          <a:p>
            <a:br>
              <a:rPr lang="en-CA" dirty="0"/>
            </a:b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Keep it to one page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Balance your text with white space 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Use a professional, readable font</a:t>
            </a:r>
            <a:endParaRPr lang="en-CA" dirty="0"/>
          </a:p>
          <a:p>
            <a:r>
              <a:rPr lang="en-CA" dirty="0">
                <a:solidFill>
                  <a:srgbClr val="222222"/>
                </a:solidFill>
                <a:effectLst/>
                <a:latin typeface="Lato"/>
              </a:rPr>
              <a:t>Check out examples and templates online for design inspiration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F7241-DEE8-9745-9D97-10D9C084DF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F7241-DEE8-9745-9D97-10D9C084DFCE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75B16FA-0AB5-1E41-B667-DA30BD6FC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75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F7241-DEE8-9745-9D97-10D9C084DFCE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75B16FA-0AB5-1E41-B667-DA30BD6FC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F7241-DEE8-9745-9D97-10D9C084DFCE}" type="slidenum">
              <a:rPr lang="en-US" smtClean="0"/>
              <a:t>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5DAE5CF-5628-2C4B-B3C3-E89DA80F9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4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8C05-FFE8-BB44-AA91-0E3FAC662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DAF18-CDEF-B440-93BC-6F58518C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DD869-1293-6B41-BCCD-84C44900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939-8B5B-924D-BBD7-736915078E23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B100D-322D-A84C-BF52-9C39E996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9AA65-EF7F-F94F-9BEA-84FEB0EE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BE71-7CB2-2F49-AB3D-DCD655F854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9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3877-946F-2343-9C2D-FAB35CD1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26698-ED20-4A44-9EC7-54B157ADE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9E1F4-E476-8E44-99ED-2458EA4C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939-8B5B-924D-BBD7-736915078E23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4BA42-AAE3-B64E-9768-33B3C620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4766D-353B-814E-88FE-46555208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BE71-7CB2-2F49-AB3D-DCD655F854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6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0BBCF-703B-CF41-B648-D3C1982DF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AC9E3-2649-644E-8468-539C09871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B464-AC25-0749-A595-754423DE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939-8B5B-924D-BBD7-736915078E23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84E80-B96F-9B42-8824-AEC2744D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476D4-5AA3-1A4B-9421-A5E29F07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BE71-7CB2-2F49-AB3D-DCD655F854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4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1629-21E7-B04B-9105-DD119A07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F889-2DA2-DB4E-B9BA-E4B68BB3E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CB9D-3C75-0540-8DEF-15E40AE4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939-8B5B-924D-BBD7-736915078E23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68DF4-0BB1-C34C-BA03-50AB77FC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B8687-4954-C649-9F4B-247FEBA0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BE71-7CB2-2F49-AB3D-DCD655F854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8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41AC-2A92-1C44-94F4-7125EC30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39237-CDDE-A841-BC50-AC3E39907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263E4-BDF7-F749-AEAB-ECF5FCB2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939-8B5B-924D-BBD7-736915078E23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1CEFB-2C6B-3B4E-832C-1228C495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F13E7-F3F4-AF4C-914A-CED45DB8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BE71-7CB2-2F49-AB3D-DCD655F854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4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B169-0E49-AE42-BC17-B1C4D8E1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63A3D-702E-0446-A462-D118CB1AE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750E0-58CD-734B-A7A6-55A821F3A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8929F-161D-B144-A0C6-D7A7C889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939-8B5B-924D-BBD7-736915078E23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FB862-0A8A-834F-9A45-097ABF2F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017BF-1E15-2449-BD9C-670AC5D7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BE71-7CB2-2F49-AB3D-DCD655F854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0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28AB-9ACD-7D42-9E73-7E036CF2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274C1-0A18-F443-AEC2-5B0BA596B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583E1-C368-2146-940C-0C1263E94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89378-EC9C-5647-88F6-FE8F73813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19663-985B-BE4F-A3E7-8D0CAA526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48AAAC-33D7-5541-9306-AA443B17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939-8B5B-924D-BBD7-736915078E23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F5E0C-7E0B-7541-A592-537620BD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CB960-A100-544D-84FB-1161FB3D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BE71-7CB2-2F49-AB3D-DCD655F854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8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5751-7473-004C-A678-FCA52E64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4A369E-124E-344B-9531-27FB4257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939-8B5B-924D-BBD7-736915078E23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D5F43-F43D-C74C-87D8-92F5AF4E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24DD3-22F7-6F46-A3A0-D62D2CAA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BE71-7CB2-2F49-AB3D-DCD655F854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6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49B9A-DCAD-D344-AA73-7F9915B5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939-8B5B-924D-BBD7-736915078E23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291C1-6941-7443-90A8-22B60F8B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46E09-2CCF-774B-8E21-8E368735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BE71-7CB2-2F49-AB3D-DCD655F854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1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412D-6D19-384A-AEC1-B33CFC32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59706-5173-FB43-A593-4D601361A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6A05C-920E-0A43-BA27-DE01177B3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50D40-876F-E041-ADB7-B97A2FF7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939-8B5B-924D-BBD7-736915078E23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0DD6F-BA38-6A45-BC0A-7496BB9E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7454C-E570-5941-B61E-A4B2C12D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BE71-7CB2-2F49-AB3D-DCD655F854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5B1A-B9BD-7D42-8E03-10249D6D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97056C-7F1C-6446-BC24-0E2FC9E9B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CC06A-E4F2-9540-86F6-8508525EA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00AB8-578A-4244-B50E-67174D38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939-8B5B-924D-BBD7-736915078E23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E8DBC-DB51-EA4D-9A96-FEEC7B33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65844-40AE-534D-8501-D43FE976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BE71-7CB2-2F49-AB3D-DCD655F854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1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0BFE1B-EF19-444D-84C4-F60FDB09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E3E33-0FE5-F644-8E6E-E6A10CDB8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87A1F-6FC2-E04A-84DA-40BACAB4B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09939-8B5B-924D-BBD7-736915078E23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B6766-9A3A-B844-B2C1-D5014C6F5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1BE71-7CB2-2F49-AB3D-DCD655F85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B8CC7C-4DB1-5A44-8D7B-EEE50EE8D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9" name="Group 8" hidden="1">
            <a:extLst>
              <a:ext uri="{FF2B5EF4-FFF2-40B4-BE49-F238E27FC236}">
                <a16:creationId xmlns:a16="http://schemas.microsoft.com/office/drawing/2014/main" id="{D1693673-FCE1-FE42-BBC6-F5BE3C12981B}"/>
              </a:ext>
            </a:extLst>
          </p:cNvPr>
          <p:cNvGrpSpPr/>
          <p:nvPr/>
        </p:nvGrpSpPr>
        <p:grpSpPr>
          <a:xfrm>
            <a:off x="3047" y="0"/>
            <a:ext cx="12188953" cy="6858000"/>
            <a:chOff x="0" y="0"/>
            <a:chExt cx="9144000" cy="51435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9C92107-DC76-C747-97E9-0717BE744763}"/>
                </a:ext>
              </a:extLst>
            </p:cNvPr>
            <p:cNvGrpSpPr/>
            <p:nvPr/>
          </p:nvGrpSpPr>
          <p:grpSpPr>
            <a:xfrm>
              <a:off x="2057480" y="0"/>
              <a:ext cx="5029240" cy="5143500"/>
              <a:chOff x="2057480" y="0"/>
              <a:chExt cx="5029240" cy="51435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7314A44-EE7C-724F-85E0-E0E704CC4E32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-514270" y="2571750"/>
                <a:ext cx="51435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0CE9C73-DFA9-4445-A55D-2F58A2C3BC80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-285668" y="2571750"/>
                <a:ext cx="51435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70061A0-D370-3E45-BE62-5D5CEDFD06BC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-57066" y="2571750"/>
                <a:ext cx="51435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4D96A01-F88E-DE46-BD5A-E98BC95B7FB9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771748" y="2571750"/>
                <a:ext cx="51435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4F5C33-6883-4644-80E3-D27EE2870DA1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000350" y="2571750"/>
                <a:ext cx="51435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115E2FF-B0DD-7C4B-AE13-04DC32F33E90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28952" y="2571750"/>
                <a:ext cx="51435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374B25D-607D-3C45-B042-94501EE7310E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057766" y="2571750"/>
                <a:ext cx="51435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98849BE-4808-BA4B-B93C-F9469DD0A35F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86368" y="2571750"/>
                <a:ext cx="51435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0B85104-2D3C-1C46-9887-47BB3B7B7A51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514970" y="2571750"/>
                <a:ext cx="51435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46253CA-F62A-344B-98D4-C3B9B08D068E}"/>
                </a:ext>
              </a:extLst>
            </p:cNvPr>
            <p:cNvGrpSpPr/>
            <p:nvPr/>
          </p:nvGrpSpPr>
          <p:grpSpPr>
            <a:xfrm>
              <a:off x="0" y="653796"/>
              <a:ext cx="9144000" cy="3840480"/>
              <a:chOff x="0" y="653796"/>
              <a:chExt cx="9144000" cy="384048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D8D8A3A-017F-4D4E-B46C-6CE8745F893C}"/>
                  </a:ext>
                </a:extLst>
              </p:cNvPr>
              <p:cNvCxnSpPr/>
              <p:nvPr userDrawn="1"/>
            </p:nvCxnSpPr>
            <p:spPr bwMode="auto">
              <a:xfrm flipH="1">
                <a:off x="0" y="653796"/>
                <a:ext cx="91440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2750326-AF09-B249-BBD7-B326CDEB3652}"/>
                  </a:ext>
                </a:extLst>
              </p:cNvPr>
              <p:cNvCxnSpPr/>
              <p:nvPr userDrawn="1"/>
            </p:nvCxnSpPr>
            <p:spPr bwMode="auto">
              <a:xfrm flipH="1">
                <a:off x="0" y="1289304"/>
                <a:ext cx="9144000" cy="0"/>
              </a:xfrm>
              <a:prstGeom prst="line">
                <a:avLst/>
              </a:prstGeom>
              <a:ln w="3175">
                <a:solidFill>
                  <a:srgbClr val="D7306D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0466C9-EDD6-E841-B22E-2DB8BC7DA13C}"/>
                  </a:ext>
                </a:extLst>
              </p:cNvPr>
              <p:cNvCxnSpPr/>
              <p:nvPr userDrawn="1"/>
            </p:nvCxnSpPr>
            <p:spPr bwMode="auto">
              <a:xfrm flipH="1">
                <a:off x="0" y="1929384"/>
                <a:ext cx="91440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2C44A8E-61F1-2F45-A30D-DB67C7F4F983}"/>
                  </a:ext>
                </a:extLst>
              </p:cNvPr>
              <p:cNvCxnSpPr/>
              <p:nvPr userDrawn="1"/>
            </p:nvCxnSpPr>
            <p:spPr bwMode="auto">
              <a:xfrm flipH="1">
                <a:off x="0" y="2570990"/>
                <a:ext cx="91440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3E6A6A9-52E6-9C4F-94DB-501F2C764EB9}"/>
                  </a:ext>
                </a:extLst>
              </p:cNvPr>
              <p:cNvCxnSpPr/>
              <p:nvPr userDrawn="1"/>
            </p:nvCxnSpPr>
            <p:spPr bwMode="auto">
              <a:xfrm flipH="1">
                <a:off x="0" y="3209544"/>
                <a:ext cx="91440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EBC5EDC-3765-2A44-98E4-B829B61621E8}"/>
                  </a:ext>
                </a:extLst>
              </p:cNvPr>
              <p:cNvCxnSpPr/>
              <p:nvPr userDrawn="1"/>
            </p:nvCxnSpPr>
            <p:spPr bwMode="auto">
              <a:xfrm flipH="1">
                <a:off x="0" y="3849624"/>
                <a:ext cx="91440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B2C874F-B396-5A40-87A2-B98178290626}"/>
                  </a:ext>
                </a:extLst>
              </p:cNvPr>
              <p:cNvCxnSpPr/>
              <p:nvPr userDrawn="1"/>
            </p:nvCxnSpPr>
            <p:spPr bwMode="auto">
              <a:xfrm flipH="1">
                <a:off x="0" y="4494276"/>
                <a:ext cx="9144000" cy="0"/>
              </a:xfrm>
              <a:prstGeom prst="line">
                <a:avLst/>
              </a:prstGeom>
              <a:ln w="3175">
                <a:solidFill>
                  <a:schemeClr val="accent2">
                    <a:alpha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8044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8WZxYFaSm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1xCmoXwBDU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youtu.be/5Un11LVC9c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embed/Kj9d64QcQPQ?start=0&amp;end=35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965F8B-0F7A-3A44-A845-D2AC05E3493F}"/>
              </a:ext>
            </a:extLst>
          </p:cNvPr>
          <p:cNvGrpSpPr/>
          <p:nvPr/>
        </p:nvGrpSpPr>
        <p:grpSpPr>
          <a:xfrm>
            <a:off x="3047" y="0"/>
            <a:ext cx="12188953" cy="6858000"/>
            <a:chOff x="0" y="0"/>
            <a:chExt cx="9144000" cy="51435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7B224C-E283-B94D-B255-7D06810B6DA3}"/>
                </a:ext>
              </a:extLst>
            </p:cNvPr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CC78B73-2AF9-8242-88DD-EBCE1F8FCC74}"/>
                  </a:ext>
                </a:extLst>
              </p:cNvPr>
              <p:cNvGrpSpPr/>
              <p:nvPr/>
            </p:nvGrpSpPr>
            <p:grpSpPr>
              <a:xfrm>
                <a:off x="2057480" y="0"/>
                <a:ext cx="5029240" cy="5143500"/>
                <a:chOff x="2057480" y="0"/>
                <a:chExt cx="5029240" cy="514350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105B351-4660-8840-B73B-FB8526784DFB}"/>
                    </a:ext>
                  </a:extLst>
                </p:cNvPr>
                <p:cNvCxnSpPr/>
                <p:nvPr userDrawn="1"/>
              </p:nvCxnSpPr>
              <p:spPr bwMode="auto">
                <a:xfrm rot="5400000" flipH="1">
                  <a:off x="-514270" y="2571750"/>
                  <a:ext cx="51435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D6C403EA-0D5B-6547-AE02-D5108A628911}"/>
                    </a:ext>
                  </a:extLst>
                </p:cNvPr>
                <p:cNvCxnSpPr/>
                <p:nvPr userDrawn="1"/>
              </p:nvCxnSpPr>
              <p:spPr bwMode="auto">
                <a:xfrm rot="5400000" flipH="1">
                  <a:off x="-285668" y="2571750"/>
                  <a:ext cx="51435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5F30163F-E9F0-1D46-8324-A90E29AC9F9C}"/>
                    </a:ext>
                  </a:extLst>
                </p:cNvPr>
                <p:cNvCxnSpPr/>
                <p:nvPr userDrawn="1"/>
              </p:nvCxnSpPr>
              <p:spPr bwMode="auto">
                <a:xfrm rot="5400000" flipH="1">
                  <a:off x="-57066" y="2571750"/>
                  <a:ext cx="51435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59C9ECF0-E083-2041-8405-F7854B358FE1}"/>
                    </a:ext>
                  </a:extLst>
                </p:cNvPr>
                <p:cNvCxnSpPr/>
                <p:nvPr userDrawn="1"/>
              </p:nvCxnSpPr>
              <p:spPr bwMode="auto">
                <a:xfrm rot="5400000" flipH="1">
                  <a:off x="1771748" y="2571750"/>
                  <a:ext cx="51435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DF130A81-EF6E-3345-8CDA-7C506C396216}"/>
                    </a:ext>
                  </a:extLst>
                </p:cNvPr>
                <p:cNvCxnSpPr/>
                <p:nvPr userDrawn="1"/>
              </p:nvCxnSpPr>
              <p:spPr bwMode="auto">
                <a:xfrm rot="5400000" flipH="1">
                  <a:off x="2000350" y="2571750"/>
                  <a:ext cx="51435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497A511-6558-9E40-A3F4-7722C414804A}"/>
                    </a:ext>
                  </a:extLst>
                </p:cNvPr>
                <p:cNvCxnSpPr/>
                <p:nvPr userDrawn="1"/>
              </p:nvCxnSpPr>
              <p:spPr bwMode="auto">
                <a:xfrm rot="5400000" flipH="1">
                  <a:off x="2228952" y="2571750"/>
                  <a:ext cx="51435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10D8A1A-6F3C-BB48-9316-AB9A7CB35F12}"/>
                    </a:ext>
                  </a:extLst>
                </p:cNvPr>
                <p:cNvCxnSpPr/>
                <p:nvPr userDrawn="1"/>
              </p:nvCxnSpPr>
              <p:spPr bwMode="auto">
                <a:xfrm rot="5400000" flipH="1">
                  <a:off x="4057766" y="2571750"/>
                  <a:ext cx="51435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B368222-81B9-564A-83D7-810AD6AF4681}"/>
                    </a:ext>
                  </a:extLst>
                </p:cNvPr>
                <p:cNvCxnSpPr/>
                <p:nvPr userDrawn="1"/>
              </p:nvCxnSpPr>
              <p:spPr bwMode="auto">
                <a:xfrm rot="5400000" flipH="1">
                  <a:off x="4286368" y="2571750"/>
                  <a:ext cx="51435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7ABCD53-58B8-494E-82DE-EF6128525540}"/>
                    </a:ext>
                  </a:extLst>
                </p:cNvPr>
                <p:cNvCxnSpPr/>
                <p:nvPr userDrawn="1"/>
              </p:nvCxnSpPr>
              <p:spPr bwMode="auto">
                <a:xfrm rot="5400000" flipH="1">
                  <a:off x="4514970" y="2571750"/>
                  <a:ext cx="51435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FC172F7-04F4-0A4F-850C-8B82626C39AA}"/>
                  </a:ext>
                </a:extLst>
              </p:cNvPr>
              <p:cNvGrpSpPr/>
              <p:nvPr/>
            </p:nvGrpSpPr>
            <p:grpSpPr>
              <a:xfrm>
                <a:off x="0" y="653796"/>
                <a:ext cx="9144000" cy="3840480"/>
                <a:chOff x="0" y="653796"/>
                <a:chExt cx="9144000" cy="3840480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CF372DC-9F60-2A44-A3FA-4CEFEB774EA9}"/>
                    </a:ext>
                  </a:extLst>
                </p:cNvPr>
                <p:cNvCxnSpPr/>
                <p:nvPr userDrawn="1"/>
              </p:nvCxnSpPr>
              <p:spPr bwMode="auto">
                <a:xfrm flipH="1">
                  <a:off x="0" y="653796"/>
                  <a:ext cx="91440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A3C740E0-2D87-9449-8B33-C51C853AFADB}"/>
                    </a:ext>
                  </a:extLst>
                </p:cNvPr>
                <p:cNvCxnSpPr/>
                <p:nvPr userDrawn="1"/>
              </p:nvCxnSpPr>
              <p:spPr bwMode="auto">
                <a:xfrm flipH="1">
                  <a:off x="0" y="1289304"/>
                  <a:ext cx="9144000" cy="0"/>
                </a:xfrm>
                <a:prstGeom prst="line">
                  <a:avLst/>
                </a:prstGeom>
                <a:ln w="3175">
                  <a:solidFill>
                    <a:srgbClr val="D7306D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410E2ED-DDA5-7740-90FF-DC270F9FB2C8}"/>
                    </a:ext>
                  </a:extLst>
                </p:cNvPr>
                <p:cNvCxnSpPr/>
                <p:nvPr userDrawn="1"/>
              </p:nvCxnSpPr>
              <p:spPr bwMode="auto">
                <a:xfrm flipH="1">
                  <a:off x="0" y="1929384"/>
                  <a:ext cx="91440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41301274-0598-614A-976D-CC7BB0462CA9}"/>
                    </a:ext>
                  </a:extLst>
                </p:cNvPr>
                <p:cNvCxnSpPr/>
                <p:nvPr userDrawn="1"/>
              </p:nvCxnSpPr>
              <p:spPr bwMode="auto">
                <a:xfrm flipH="1">
                  <a:off x="0" y="2570990"/>
                  <a:ext cx="91440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CFAE5DF-0673-8C4F-ABD4-392D1745AC68}"/>
                    </a:ext>
                  </a:extLst>
                </p:cNvPr>
                <p:cNvCxnSpPr/>
                <p:nvPr userDrawn="1"/>
              </p:nvCxnSpPr>
              <p:spPr bwMode="auto">
                <a:xfrm flipH="1">
                  <a:off x="0" y="3209544"/>
                  <a:ext cx="91440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BC0C904-6F3E-F044-B0D6-70292BB0D487}"/>
                    </a:ext>
                  </a:extLst>
                </p:cNvPr>
                <p:cNvCxnSpPr/>
                <p:nvPr userDrawn="1"/>
              </p:nvCxnSpPr>
              <p:spPr bwMode="auto">
                <a:xfrm flipH="1">
                  <a:off x="0" y="3849624"/>
                  <a:ext cx="91440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292DC221-298B-EC48-96A9-F3E2034B3839}"/>
                    </a:ext>
                  </a:extLst>
                </p:cNvPr>
                <p:cNvCxnSpPr/>
                <p:nvPr userDrawn="1"/>
              </p:nvCxnSpPr>
              <p:spPr bwMode="auto">
                <a:xfrm flipH="1">
                  <a:off x="0" y="4494276"/>
                  <a:ext cx="9144000" cy="0"/>
                </a:xfrm>
                <a:prstGeom prst="line">
                  <a:avLst/>
                </a:prstGeom>
                <a:ln w="3175">
                  <a:solidFill>
                    <a:schemeClr val="accent2">
                      <a:alpha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52EAE2-A14C-1142-B76D-424A6D1DD96A}"/>
                </a:ext>
              </a:extLst>
            </p:cNvPr>
            <p:cNvSpPr/>
            <p:nvPr/>
          </p:nvSpPr>
          <p:spPr bwMode="auto">
            <a:xfrm>
              <a:off x="228600" y="237742"/>
              <a:ext cx="8686732" cy="4664458"/>
            </a:xfrm>
            <a:prstGeom prst="rect">
              <a:avLst/>
            </a:prstGeom>
            <a:noFill/>
            <a:ln w="3175">
              <a:solidFill>
                <a:schemeClr val="accent2">
                  <a:alpha val="5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F7B8B3-285B-FD46-BE43-0F3F56AE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793F88B-F76E-5644-B567-0D14595951A8}"/>
              </a:ext>
            </a:extLst>
          </p:cNvPr>
          <p:cNvSpPr/>
          <p:nvPr/>
        </p:nvSpPr>
        <p:spPr>
          <a:xfrm>
            <a:off x="0" y="0"/>
            <a:ext cx="6094342" cy="6858000"/>
          </a:xfrm>
          <a:prstGeom prst="rect">
            <a:avLst/>
          </a:prstGeom>
          <a:solidFill>
            <a:srgbClr val="0D6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96062-138C-F845-9FE7-204BAAD231A2}"/>
              </a:ext>
            </a:extLst>
          </p:cNvPr>
          <p:cNvSpPr txBox="1"/>
          <p:nvPr/>
        </p:nvSpPr>
        <p:spPr>
          <a:xfrm>
            <a:off x="186281" y="181521"/>
            <a:ext cx="339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7F1FF"/>
                </a:solidFill>
                <a:latin typeface="IBM Plex Sans Light" panose="020B0403050203000203" pitchFamily="34" charset="0"/>
              </a:rPr>
              <a:t>Real people, real pathways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E33A4-0C67-0645-B0B6-CB512D0A187E}"/>
              </a:ext>
            </a:extLst>
          </p:cNvPr>
          <p:cNvSpPr txBox="1"/>
          <p:nvPr/>
        </p:nvSpPr>
        <p:spPr>
          <a:xfrm>
            <a:off x="6319554" y="226380"/>
            <a:ext cx="53800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BM Plex Sans Light" panose="020B0403050203000203" pitchFamily="34" charset="0"/>
              </a:rPr>
              <a:t>Exploring other people’s career journeys can help you shape your own.</a:t>
            </a:r>
          </a:p>
          <a:p>
            <a:endParaRPr lang="en-US" dirty="0">
              <a:latin typeface="IBM Plex Sans Light" panose="020B0403050203000203" pitchFamily="34" charset="0"/>
            </a:endParaRPr>
          </a:p>
          <a:p>
            <a:endParaRPr lang="en-US" dirty="0">
              <a:latin typeface="IBM Plex Sans Light" panose="020B0403050203000203" pitchFamily="34" charset="0"/>
            </a:endParaRPr>
          </a:p>
          <a:p>
            <a:r>
              <a:rPr lang="en-US" dirty="0">
                <a:latin typeface="IBM Plex Sans Light" panose="020B0403050203000203" pitchFamily="34" charset="0"/>
              </a:rPr>
              <a:t>What did you find most interesting or surprising?</a:t>
            </a:r>
          </a:p>
          <a:p>
            <a:endParaRPr lang="en-US" dirty="0">
              <a:latin typeface="IBM Plex Sans Light" panose="020B0403050203000203" pitchFamily="34" charset="0"/>
            </a:endParaRPr>
          </a:p>
          <a:p>
            <a:r>
              <a:rPr lang="en-US" dirty="0">
                <a:latin typeface="IBM Plex Sans Light" panose="020B0403050203000203" pitchFamily="34" charset="0"/>
              </a:rPr>
              <a:t>How has this changed the way you think about career pathways, in general?</a:t>
            </a:r>
          </a:p>
          <a:p>
            <a:endParaRPr lang="en-US" dirty="0">
              <a:latin typeface="IBM Plex Sans Light" panose="020B0403050203000203" pitchFamily="34" charset="0"/>
            </a:endParaRPr>
          </a:p>
          <a:p>
            <a:r>
              <a:rPr lang="en-US" dirty="0">
                <a:latin typeface="IBM Plex Sans Light" panose="020B0403050203000203" pitchFamily="34" charset="0"/>
              </a:rPr>
              <a:t>How has this changed the way you think about your future career, in particular?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5B1A0-8F6F-5C42-990E-9D5D15748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14" y="5130796"/>
            <a:ext cx="1405469" cy="14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793F88B-F76E-5644-B567-0D1459595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2DA204-4FF2-334A-833F-BA692F8CC8E1}"/>
              </a:ext>
            </a:extLst>
          </p:cNvPr>
          <p:cNvSpPr txBox="1"/>
          <p:nvPr/>
        </p:nvSpPr>
        <p:spPr>
          <a:xfrm>
            <a:off x="186280" y="181521"/>
            <a:ext cx="286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zh-CN" sz="3600" dirty="0">
                <a:solidFill>
                  <a:srgbClr val="007D79"/>
                </a:solidFill>
                <a:latin typeface="IBM Plex Sans Light" panose="020B0403050203000203" pitchFamily="34" charset="0"/>
              </a:rPr>
              <a:t>LinkedIn for students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A54330-C3D3-3F41-B90D-8C359AD6B929}"/>
              </a:ext>
            </a:extLst>
          </p:cNvPr>
          <p:cNvSpPr txBox="1"/>
          <p:nvPr/>
        </p:nvSpPr>
        <p:spPr>
          <a:xfrm>
            <a:off x="3257600" y="226380"/>
            <a:ext cx="852155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007D79"/>
                </a:solidFill>
                <a:latin typeface="IBM Plex Sans Light" panose="020B0403050203000203" pitchFamily="34" charset="0"/>
              </a:rPr>
              <a:t>Build a professional reputation online</a:t>
            </a:r>
          </a:p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007D79"/>
                </a:solidFill>
                <a:latin typeface="IBM Plex Sans Light" panose="020B0403050203000203" pitchFamily="34" charset="0"/>
              </a:rPr>
              <a:t>Showcase your best work</a:t>
            </a:r>
          </a:p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007D79"/>
                </a:solidFill>
                <a:latin typeface="IBM Plex Sans Light" panose="020B0403050203000203" pitchFamily="34" charset="0"/>
              </a:rPr>
              <a:t>Meet people working in fields that interest you</a:t>
            </a:r>
          </a:p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007D79"/>
                </a:solidFill>
                <a:latin typeface="IBM Plex Sans Light" panose="020B0403050203000203" pitchFamily="34" charset="0"/>
              </a:rPr>
              <a:t>Find job opportunities</a:t>
            </a:r>
          </a:p>
          <a:p>
            <a:pPr>
              <a:spcBef>
                <a:spcPts val="1200"/>
              </a:spcBef>
            </a:pPr>
            <a:endParaRPr lang="en-US" altLang="zh-CN" dirty="0">
              <a:solidFill>
                <a:srgbClr val="007D79"/>
              </a:solidFill>
              <a:latin typeface="IBM Plex Sans Light" panose="020B040305020300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007D79"/>
                </a:solidFill>
                <a:latin typeface="IBM Plex Sans Light" panose="020B0403050203000203" pitchFamily="34" charset="0"/>
              </a:rPr>
              <a:t>Watch the </a:t>
            </a:r>
            <a:r>
              <a:rPr lang="en-US" altLang="zh-CN" dirty="0">
                <a:solidFill>
                  <a:srgbClr val="007D79"/>
                </a:solidFill>
                <a:latin typeface="IBM Plex Sans Light" panose="020B0403050203000203" pitchFamily="34" charset="0"/>
                <a:hlinkClick r:id="rId3"/>
              </a:rPr>
              <a:t>video clip</a:t>
            </a:r>
            <a:endParaRPr lang="en-US" altLang="zh-CN" dirty="0">
              <a:solidFill>
                <a:srgbClr val="007D79"/>
              </a:solidFill>
              <a:latin typeface="IBM Plex Sans Light" panose="020B0403050203000203" pitchFamily="34" charset="0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CA7BFBDA-D0E3-8941-B9CC-33880665F5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95813" y="3393048"/>
            <a:ext cx="5483345" cy="308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3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793F88B-F76E-5644-B567-0D14595951A8}"/>
              </a:ext>
            </a:extLst>
          </p:cNvPr>
          <p:cNvSpPr/>
          <p:nvPr/>
        </p:nvSpPr>
        <p:spPr>
          <a:xfrm>
            <a:off x="0" y="0"/>
            <a:ext cx="6094342" cy="6858000"/>
          </a:xfrm>
          <a:prstGeom prst="rect">
            <a:avLst/>
          </a:prstGeom>
          <a:solidFill>
            <a:srgbClr val="502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96062-138C-F845-9FE7-204BAAD231A2}"/>
              </a:ext>
            </a:extLst>
          </p:cNvPr>
          <p:cNvSpPr txBox="1"/>
          <p:nvPr/>
        </p:nvSpPr>
        <p:spPr>
          <a:xfrm>
            <a:off x="186280" y="181521"/>
            <a:ext cx="440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7F1FF"/>
                </a:solidFill>
                <a:latin typeface="IBM Plex Sans Light" panose="020B0403050203000203" pitchFamily="34" charset="0"/>
              </a:rPr>
              <a:t>Cool 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E33A4-0C67-0645-B0B6-CB512D0A187E}"/>
              </a:ext>
            </a:extLst>
          </p:cNvPr>
          <p:cNvSpPr txBox="1"/>
          <p:nvPr/>
        </p:nvSpPr>
        <p:spPr>
          <a:xfrm>
            <a:off x="6319554" y="226380"/>
            <a:ext cx="5380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How prepared do you feel to explore and plan your career future?</a:t>
            </a:r>
          </a:p>
          <a:p>
            <a:pPr marL="285750" indent="-285750">
              <a:buFont typeface="System Font Regular"/>
              <a:buChar char="—"/>
            </a:pPr>
            <a:endParaRPr lang="en-US" dirty="0">
              <a:latin typeface="IBM Plex Sans Light" panose="020B0403050203000203" pitchFamily="34" charset="0"/>
            </a:endParaRPr>
          </a:p>
          <a:p>
            <a:pPr marL="285750" indent="-285750"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What’s your next best step?</a:t>
            </a:r>
            <a:br>
              <a:rPr lang="en-US" dirty="0">
                <a:latin typeface="IBM Plex Sans Light" panose="020B0403050203000203" pitchFamily="34" charset="0"/>
              </a:rPr>
            </a:br>
            <a:endParaRPr lang="en-US" dirty="0">
              <a:latin typeface="IBM Plex Sans Light" panose="020B0403050203000203" pitchFamily="34" charset="0"/>
            </a:endParaRPr>
          </a:p>
          <a:p>
            <a:pPr marL="285750" indent="-285750"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What do you need more help with?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4B1B5-AEC6-D24A-82E9-AAA375C8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13" y="5130796"/>
            <a:ext cx="1405459" cy="140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3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2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1BC7D6B-D663-D940-AF55-F973A05983C0}"/>
              </a:ext>
            </a:extLst>
          </p:cNvPr>
          <p:cNvSpPr/>
          <p:nvPr/>
        </p:nvSpPr>
        <p:spPr>
          <a:xfrm>
            <a:off x="0" y="5138928"/>
            <a:ext cx="12192000" cy="1719072"/>
          </a:xfrm>
          <a:prstGeom prst="rect">
            <a:avLst/>
          </a:prstGeom>
          <a:solidFill>
            <a:srgbClr val="F7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9FF77-7264-FE47-B094-72E4E5CCB9BE}"/>
              </a:ext>
            </a:extLst>
          </p:cNvPr>
          <p:cNvSpPr txBox="1"/>
          <p:nvPr/>
        </p:nvSpPr>
        <p:spPr>
          <a:xfrm>
            <a:off x="304815" y="107449"/>
            <a:ext cx="54880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IBM Plex Sans" panose="020B0503050203000203" pitchFamily="34" charset="0"/>
              </a:rPr>
              <a:t>Career Readiness lesson </a:t>
            </a:r>
          </a:p>
          <a:p>
            <a:endParaRPr lang="en-US" sz="2800" dirty="0">
              <a:solidFill>
                <a:schemeClr val="bg1"/>
              </a:solidFill>
              <a:latin typeface="IBM Plex Sans Light" panose="020B040305020300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IBM Plex Sans Light" panose="020B0403050203000203" pitchFamily="34" charset="0"/>
              </a:rPr>
              <a:t>Career exploration and planning </a:t>
            </a:r>
          </a:p>
          <a:p>
            <a:endParaRPr lang="en-US" sz="6000" dirty="0">
              <a:solidFill>
                <a:schemeClr val="bg1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8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AB23BB7-3B40-49C1-B8E2-359475BAE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8" b="19469"/>
          <a:stretch/>
        </p:blipFill>
        <p:spPr>
          <a:xfrm>
            <a:off x="3353896" y="3427904"/>
            <a:ext cx="7713265" cy="311856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D2DA204-4FF2-334A-833F-BA692F8CC8E1}"/>
              </a:ext>
            </a:extLst>
          </p:cNvPr>
          <p:cNvSpPr txBox="1"/>
          <p:nvPr/>
        </p:nvSpPr>
        <p:spPr>
          <a:xfrm>
            <a:off x="186281" y="181521"/>
            <a:ext cx="243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330AD"/>
                </a:solidFill>
                <a:latin typeface="IBM Plex Sans Light" panose="020B0403050203000203" pitchFamily="34" charset="0"/>
              </a:rPr>
              <a:t>Warm-up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A54330-C3D3-3F41-B90D-8C359AD6B929}"/>
              </a:ext>
            </a:extLst>
          </p:cNvPr>
          <p:cNvSpPr txBox="1"/>
          <p:nvPr/>
        </p:nvSpPr>
        <p:spPr>
          <a:xfrm>
            <a:off x="3268903" y="228600"/>
            <a:ext cx="253187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330AD"/>
                </a:solidFill>
                <a:latin typeface="IBM Plex Sans Light" panose="020B0403050203000203" pitchFamily="34" charset="0"/>
              </a:rPr>
              <a:t>“Plans are worthless, but planning is essential.” </a:t>
            </a:r>
          </a:p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330AD"/>
                </a:solidFill>
                <a:latin typeface="IBM Plex Sans Light" panose="020B0403050203000203" pitchFamily="34" charset="0"/>
              </a:rPr>
              <a:t>— Dwight D. Eisenhower</a:t>
            </a:r>
          </a:p>
        </p:txBody>
      </p:sp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D1D3D43A-606B-6045-BD5F-FEEA62F96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5257800"/>
            <a:ext cx="1125065" cy="11460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8017D71-7E75-3646-A66C-2D56E466EC54}"/>
              </a:ext>
            </a:extLst>
          </p:cNvPr>
          <p:cNvSpPr txBox="1"/>
          <p:nvPr/>
        </p:nvSpPr>
        <p:spPr>
          <a:xfrm>
            <a:off x="6324600" y="228600"/>
            <a:ext cx="2531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330AD"/>
                </a:solidFill>
                <a:latin typeface="IBM Plex Sans Light" panose="020B0403050203000203" pitchFamily="34" charset="0"/>
              </a:rPr>
              <a:t>“Just because you made a good plan, doesn’t mean that’s what’s </a:t>
            </a:r>
            <a:r>
              <a:rPr lang="en-US" dirty="0" err="1">
                <a:solidFill>
                  <a:srgbClr val="0330AD"/>
                </a:solidFill>
                <a:latin typeface="IBM Plex Sans Light" panose="020B0403050203000203" pitchFamily="34" charset="0"/>
              </a:rPr>
              <a:t>gonna</a:t>
            </a:r>
            <a:r>
              <a:rPr lang="en-US" dirty="0">
                <a:solidFill>
                  <a:srgbClr val="0330AD"/>
                </a:solidFill>
                <a:latin typeface="IBM Plex Sans Light" panose="020B0403050203000203" pitchFamily="34" charset="0"/>
              </a:rPr>
              <a:t> happen.”</a:t>
            </a:r>
          </a:p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330AD"/>
                </a:solidFill>
                <a:latin typeface="IBM Plex Sans Light" panose="020B0403050203000203" pitchFamily="34" charset="0"/>
              </a:rPr>
              <a:t>― Taylor Swift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83E722-1F08-A442-9BCC-53A5BE7445E3}"/>
              </a:ext>
            </a:extLst>
          </p:cNvPr>
          <p:cNvSpPr txBox="1"/>
          <p:nvPr/>
        </p:nvSpPr>
        <p:spPr>
          <a:xfrm>
            <a:off x="9352808" y="228600"/>
            <a:ext cx="253187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330AD"/>
                </a:solidFill>
                <a:latin typeface="IBM Plex Sans Light" panose="020B0403050203000203" pitchFamily="34" charset="0"/>
              </a:rPr>
              <a:t>“You don't have to see the whole staircase, just take the first step.”</a:t>
            </a:r>
          </a:p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330AD"/>
                </a:solidFill>
                <a:latin typeface="IBM Plex Sans Light" panose="020B0403050203000203" pitchFamily="34" charset="0"/>
              </a:rPr>
              <a:t>― Martin Luther King Jr.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6D7439-80CE-0F48-ACAA-CCE15C051227}"/>
              </a:ext>
            </a:extLst>
          </p:cNvPr>
          <p:cNvSpPr txBox="1"/>
          <p:nvPr/>
        </p:nvSpPr>
        <p:spPr>
          <a:xfrm>
            <a:off x="3272642" y="2036062"/>
            <a:ext cx="8611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330AD"/>
                </a:solidFill>
                <a:latin typeface="IBM Plex Sans Light" panose="020B0403050203000203" pitchFamily="34" charset="0"/>
              </a:rPr>
              <a:t>Do any of these quotations resonate with you? Which one(s) and why? </a:t>
            </a:r>
            <a:br>
              <a:rPr lang="en-US" dirty="0">
                <a:solidFill>
                  <a:srgbClr val="0330AD"/>
                </a:solidFill>
                <a:latin typeface="IBM Plex Sans Light" panose="020B0403050203000203" pitchFamily="34" charset="0"/>
              </a:rPr>
            </a:br>
            <a:r>
              <a:rPr lang="en-US" dirty="0">
                <a:solidFill>
                  <a:srgbClr val="0330AD"/>
                </a:solidFill>
                <a:latin typeface="IBM Plex Sans Light" panose="020B0403050203000203" pitchFamily="34" charset="0"/>
              </a:rPr>
              <a:t>What do you think they have to do with your future career?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330AD"/>
                </a:solidFill>
                <a:latin typeface="IBM Plex Sans Light" panose="020B0403050203000203" pitchFamily="34" charset="0"/>
              </a:rPr>
              <a:t>Take five minutes to think and write. Then, post in the Padlet.</a:t>
            </a:r>
          </a:p>
        </p:txBody>
      </p:sp>
    </p:spTree>
    <p:extLst>
      <p:ext uri="{BB962C8B-B14F-4D97-AF65-F5344CB8AC3E}">
        <p14:creationId xmlns:p14="http://schemas.microsoft.com/office/powerpoint/2010/main" val="390236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793F88B-F76E-5644-B567-0D14595951A8}"/>
              </a:ext>
            </a:extLst>
          </p:cNvPr>
          <p:cNvSpPr/>
          <p:nvPr/>
        </p:nvSpPr>
        <p:spPr>
          <a:xfrm>
            <a:off x="0" y="0"/>
            <a:ext cx="6094342" cy="6858000"/>
          </a:xfrm>
          <a:prstGeom prst="rect">
            <a:avLst/>
          </a:prstGeom>
          <a:solidFill>
            <a:srgbClr val="106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2DA204-4FF2-334A-833F-BA692F8CC8E1}"/>
              </a:ext>
            </a:extLst>
          </p:cNvPr>
          <p:cNvSpPr txBox="1"/>
          <p:nvPr/>
        </p:nvSpPr>
        <p:spPr>
          <a:xfrm>
            <a:off x="186281" y="181521"/>
            <a:ext cx="243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IBM Plex Sans Light" panose="020B0403050203000203" pitchFamily="34" charset="0"/>
              </a:rPr>
              <a:t>Debrief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A54330-C3D3-3F41-B90D-8C359AD6B929}"/>
              </a:ext>
            </a:extLst>
          </p:cNvPr>
          <p:cNvSpPr txBox="1"/>
          <p:nvPr/>
        </p:nvSpPr>
        <p:spPr>
          <a:xfrm>
            <a:off x="6319554" y="226380"/>
            <a:ext cx="53800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IBM Plex Sans Light" panose="020B0403050203000203" pitchFamily="34" charset="0"/>
              </a:rPr>
              <a:t>Do you have a career plan? What is it? Would discarding this plan hurt you—or help you?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IBM Plex Sans Light" panose="020B0403050203000203" pitchFamily="34" charset="0"/>
              </a:rPr>
              <a:t>Knowing where you want to go is important, but so is being ready to adapt to surprises. 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IBM Plex Sans Light" panose="020B0403050203000203" pitchFamily="34" charset="0"/>
              </a:rPr>
              <a:t>Life can be turned upside down, and the world of work is changing all the time.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57366B-0A1C-A642-8239-249240613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26" y="5138893"/>
            <a:ext cx="1404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7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793F88B-F76E-5644-B567-0D14595951A8}"/>
              </a:ext>
            </a:extLst>
          </p:cNvPr>
          <p:cNvSpPr/>
          <p:nvPr/>
        </p:nvSpPr>
        <p:spPr>
          <a:xfrm>
            <a:off x="0" y="0"/>
            <a:ext cx="6094342" cy="6858000"/>
          </a:xfrm>
          <a:prstGeom prst="rect">
            <a:avLst/>
          </a:prstGeom>
          <a:solidFill>
            <a:srgbClr val="DAF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96062-138C-F845-9FE7-204BAAD231A2}"/>
              </a:ext>
            </a:extLst>
          </p:cNvPr>
          <p:cNvSpPr txBox="1"/>
          <p:nvPr/>
        </p:nvSpPr>
        <p:spPr>
          <a:xfrm>
            <a:off x="186280" y="181521"/>
            <a:ext cx="5147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D642A"/>
                </a:solidFill>
                <a:latin typeface="IBM Plex Sans Light" panose="020B0403050203000203" pitchFamily="34" charset="0"/>
              </a:rPr>
              <a:t>Are you making career decisions based on instrumental reasons or fundamental reasons?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CE370-BC5B-C64B-B0DD-D518E3DFA303}"/>
              </a:ext>
            </a:extLst>
          </p:cNvPr>
          <p:cNvSpPr txBox="1"/>
          <p:nvPr/>
        </p:nvSpPr>
        <p:spPr>
          <a:xfrm>
            <a:off x="6319554" y="226380"/>
            <a:ext cx="53800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IBM Plex Sans Light" panose="020B0403050203000203" pitchFamily="34" charset="0"/>
              </a:rPr>
              <a:t>Instrumental</a:t>
            </a:r>
          </a:p>
          <a:p>
            <a:pPr marL="285750" indent="-285750" fontAlgn="base">
              <a:spcBef>
                <a:spcPts val="1200"/>
              </a:spcBef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rigid, fixed, outcome-dependent</a:t>
            </a:r>
          </a:p>
          <a:p>
            <a:pPr marL="285750" indent="-285750" fontAlgn="base">
              <a:spcBef>
                <a:spcPts val="1200"/>
              </a:spcBef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action is a means to an end</a:t>
            </a:r>
          </a:p>
          <a:p>
            <a:pPr marL="285750" indent="-285750" fontAlgn="base">
              <a:spcBef>
                <a:spcPts val="1200"/>
              </a:spcBef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relies on external stability and security</a:t>
            </a:r>
          </a:p>
          <a:p>
            <a:pPr marL="285750" indent="-285750" fontAlgn="base">
              <a:spcBef>
                <a:spcPts val="1200"/>
              </a:spcBef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closed to unexpected opportunities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IBM Plex Sans Light" panose="020B0403050203000203" pitchFamily="34" charset="0"/>
              </a:rPr>
              <a:t>Fundamental</a:t>
            </a:r>
          </a:p>
          <a:p>
            <a:pPr marL="285750" indent="-285750" fontAlgn="base">
              <a:spcBef>
                <a:spcPts val="1200"/>
              </a:spcBef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flexible, fluid, adaptable</a:t>
            </a:r>
          </a:p>
          <a:p>
            <a:pPr marL="285750" indent="-285750" fontAlgn="base">
              <a:spcBef>
                <a:spcPts val="1200"/>
              </a:spcBef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action is inherently valuable, no matter where it leads</a:t>
            </a:r>
          </a:p>
          <a:p>
            <a:pPr marL="285750" indent="-285750" fontAlgn="base">
              <a:spcBef>
                <a:spcPts val="1200"/>
              </a:spcBef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relies on your internal values</a:t>
            </a:r>
          </a:p>
          <a:p>
            <a:pPr marL="285750" indent="-285750" fontAlgn="base">
              <a:spcBef>
                <a:spcPts val="1200"/>
              </a:spcBef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open to unexpected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21748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793F88B-F76E-5644-B567-0D1459595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2DA204-4FF2-334A-833F-BA692F8CC8E1}"/>
              </a:ext>
            </a:extLst>
          </p:cNvPr>
          <p:cNvSpPr txBox="1"/>
          <p:nvPr/>
        </p:nvSpPr>
        <p:spPr>
          <a:xfrm>
            <a:off x="186281" y="181521"/>
            <a:ext cx="2857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zh-CN" sz="3600" dirty="0">
                <a:solidFill>
                  <a:srgbClr val="007D79"/>
                </a:solidFill>
                <a:latin typeface="IBM Plex Sans Light" panose="020B0403050203000203" pitchFamily="34" charset="0"/>
              </a:rPr>
              <a:t>Why think about this now?</a:t>
            </a:r>
            <a:endParaRPr lang="en-US" sz="3600" dirty="0">
              <a:solidFill>
                <a:srgbClr val="007D79"/>
              </a:solidFill>
              <a:latin typeface="IBM Plex Sans Light" panose="020B040305020300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A54330-C3D3-3F41-B90D-8C359AD6B929}"/>
              </a:ext>
            </a:extLst>
          </p:cNvPr>
          <p:cNvSpPr txBox="1"/>
          <p:nvPr/>
        </p:nvSpPr>
        <p:spPr>
          <a:xfrm>
            <a:off x="3257601" y="226380"/>
            <a:ext cx="55856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007D79"/>
                </a:solidFill>
                <a:latin typeface="IBM Plex Sans Light" panose="020B0403050203000203" pitchFamily="34" charset="0"/>
              </a:rPr>
              <a:t>In an ever-changing and increasingly complex world of work, building a career is about continually discovering how you can apply your strengths, passions, and hard work in the world, to do something that matters.</a:t>
            </a:r>
          </a:p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007D79"/>
                </a:solidFill>
                <a:latin typeface="IBM Plex Sans Light" panose="020B0403050203000203" pitchFamily="34" charset="0"/>
              </a:rPr>
              <a:t>Watch these video clips:</a:t>
            </a:r>
          </a:p>
        </p:txBody>
      </p:sp>
      <p:pic>
        <p:nvPicPr>
          <p:cNvPr id="29" name="Picture 28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892B27F4-ADA3-514C-8684-9F9C78F2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865" y="3438939"/>
            <a:ext cx="5488294" cy="3046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837C58-9D07-F84E-971D-77F362584D7F}"/>
              </a:ext>
            </a:extLst>
          </p:cNvPr>
          <p:cNvSpPr/>
          <p:nvPr/>
        </p:nvSpPr>
        <p:spPr>
          <a:xfrm>
            <a:off x="6290865" y="3429000"/>
            <a:ext cx="5488294" cy="3055940"/>
          </a:xfrm>
          <a:prstGeom prst="rect">
            <a:avLst/>
          </a:prstGeom>
          <a:solidFill>
            <a:srgbClr val="00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3919E4D2-DAF9-DA4A-B50D-8D66605117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95813" y="3400491"/>
            <a:ext cx="5483346" cy="3066703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A8EC0C5E-0ACC-9949-B57D-491B33204D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01774" y="3402972"/>
            <a:ext cx="5483346" cy="3061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BCD574-8CC6-1843-8468-46A88A2410AC}"/>
              </a:ext>
            </a:extLst>
          </p:cNvPr>
          <p:cNvSpPr txBox="1"/>
          <p:nvPr/>
        </p:nvSpPr>
        <p:spPr>
          <a:xfrm>
            <a:off x="6272062" y="2819400"/>
            <a:ext cx="506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D79"/>
                </a:solidFill>
                <a:latin typeface="IBM Plex Sans Light" panose="020B0403050203000203" pitchFamily="34" charset="0"/>
                <a:hlinkClick r:id="rId7"/>
              </a:rPr>
              <a:t>Finding the right job for you </a:t>
            </a:r>
            <a:r>
              <a:rPr lang="en-US" altLang="zh-CN" dirty="0">
                <a:solidFill>
                  <a:srgbClr val="007D79"/>
                </a:solidFill>
                <a:latin typeface="IBM Plex Sans Light" panose="020B0403050203000203" pitchFamily="34" charset="0"/>
              </a:rPr>
              <a:t>(2:45)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79175-A93D-C34F-AAF4-53F6E087268E}"/>
              </a:ext>
            </a:extLst>
          </p:cNvPr>
          <p:cNvSpPr txBox="1"/>
          <p:nvPr/>
        </p:nvSpPr>
        <p:spPr>
          <a:xfrm>
            <a:off x="271096" y="2819400"/>
            <a:ext cx="548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D79"/>
                </a:solidFill>
                <a:latin typeface="IBM Plex Sans Light" panose="020B0403050203000203" pitchFamily="34" charset="0"/>
                <a:hlinkClick r:id="rId8"/>
              </a:rPr>
              <a:t>Daniel Gutiérrez on following your passion </a:t>
            </a:r>
            <a:r>
              <a:rPr lang="en-US" altLang="zh-CN" dirty="0">
                <a:solidFill>
                  <a:srgbClr val="007D79"/>
                </a:solidFill>
                <a:latin typeface="IBM Plex Sans Light" panose="020B0403050203000203" pitchFamily="34" charset="0"/>
              </a:rPr>
              <a:t>(1:51)</a:t>
            </a:r>
          </a:p>
        </p:txBody>
      </p:sp>
    </p:spTree>
    <p:extLst>
      <p:ext uri="{BB962C8B-B14F-4D97-AF65-F5344CB8AC3E}">
        <p14:creationId xmlns:p14="http://schemas.microsoft.com/office/powerpoint/2010/main" val="356005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9A4D01-C41A-2F4B-913C-16749BBD864C}"/>
              </a:ext>
            </a:extLst>
          </p:cNvPr>
          <p:cNvSpPr/>
          <p:nvPr/>
        </p:nvSpPr>
        <p:spPr>
          <a:xfrm>
            <a:off x="0" y="0"/>
            <a:ext cx="6094342" cy="6858000"/>
          </a:xfrm>
          <a:prstGeom prst="rect">
            <a:avLst/>
          </a:prstGeom>
          <a:solidFill>
            <a:srgbClr val="4F2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96062-138C-F845-9FE7-204BAAD231A2}"/>
              </a:ext>
            </a:extLst>
          </p:cNvPr>
          <p:cNvSpPr txBox="1"/>
          <p:nvPr/>
        </p:nvSpPr>
        <p:spPr>
          <a:xfrm>
            <a:off x="186280" y="181521"/>
            <a:ext cx="514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IBM Plex Sans Light" panose="020B0403050203000203" pitchFamily="34" charset="0"/>
              </a:rPr>
              <a:t>Tap into your WIFI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CE370-BC5B-C64B-B0DD-D518E3DFA303}"/>
              </a:ext>
            </a:extLst>
          </p:cNvPr>
          <p:cNvSpPr txBox="1"/>
          <p:nvPr/>
        </p:nvSpPr>
        <p:spPr>
          <a:xfrm>
            <a:off x="7848600" y="904222"/>
            <a:ext cx="33528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0200"/>
              </a:spcBef>
            </a:pPr>
            <a:r>
              <a:rPr lang="en-US" dirty="0">
                <a:latin typeface="IBM Plex Sans Light" panose="020B0403050203000203" pitchFamily="34" charset="0"/>
              </a:rPr>
              <a:t>— Watch Your Interests</a:t>
            </a:r>
          </a:p>
          <a:p>
            <a:pPr fontAlgn="base">
              <a:spcBef>
                <a:spcPts val="10200"/>
              </a:spcBef>
            </a:pPr>
            <a:r>
              <a:rPr lang="en-US" dirty="0">
                <a:latin typeface="IBM Plex Sans Light" panose="020B0403050203000203" pitchFamily="34" charset="0"/>
              </a:rPr>
              <a:t>— Investigate Your Options</a:t>
            </a:r>
          </a:p>
          <a:p>
            <a:pPr fontAlgn="base">
              <a:spcBef>
                <a:spcPts val="10200"/>
              </a:spcBef>
            </a:pPr>
            <a:r>
              <a:rPr lang="en-US" dirty="0">
                <a:latin typeface="IBM Plex Sans Light" panose="020B0403050203000203" pitchFamily="34" charset="0"/>
              </a:rPr>
              <a:t>— Follow Your Dreams</a:t>
            </a:r>
          </a:p>
          <a:p>
            <a:pPr marL="252000" indent="-457200" fontAlgn="base">
              <a:spcBef>
                <a:spcPts val="9000"/>
              </a:spcBef>
            </a:pPr>
            <a:r>
              <a:rPr lang="en-US" dirty="0">
                <a:latin typeface="IBM Plex Sans Light" panose="020B0403050203000203" pitchFamily="34" charset="0"/>
              </a:rPr>
              <a:t>— “I’m interested in _____ &amp; I’ll see where it leads me.”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C76F51-B650-7C4C-9713-39AF9DA107F7}"/>
              </a:ext>
            </a:extLst>
          </p:cNvPr>
          <p:cNvSpPr/>
          <p:nvPr/>
        </p:nvSpPr>
        <p:spPr>
          <a:xfrm rot="10800000" flipH="1" flipV="1">
            <a:off x="6661499" y="593468"/>
            <a:ext cx="1055949" cy="105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IBM Plex Sans Light" panose="020B0403050203000203" pitchFamily="34" charset="0"/>
              </a:rPr>
              <a:t>W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93545-CD4E-014C-9778-1315703C2FA7}"/>
              </a:ext>
            </a:extLst>
          </p:cNvPr>
          <p:cNvSpPr/>
          <p:nvPr/>
        </p:nvSpPr>
        <p:spPr>
          <a:xfrm rot="10800000" flipH="1" flipV="1">
            <a:off x="6661499" y="2144408"/>
            <a:ext cx="1055949" cy="1055950"/>
          </a:xfrm>
          <a:prstGeom prst="ellipse">
            <a:avLst/>
          </a:prstGeom>
          <a:solidFill>
            <a:srgbClr val="5021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IBM Plex Sans Light" panose="020B0403050203000203" pitchFamily="34" charset="0"/>
              </a:rPr>
              <a:t>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D41B97-A2D8-7E48-A535-069E1FBBEFA4}"/>
              </a:ext>
            </a:extLst>
          </p:cNvPr>
          <p:cNvSpPr/>
          <p:nvPr/>
        </p:nvSpPr>
        <p:spPr>
          <a:xfrm rot="10800000" flipH="1" flipV="1">
            <a:off x="6661499" y="3695348"/>
            <a:ext cx="1055949" cy="1055950"/>
          </a:xfrm>
          <a:prstGeom prst="ellipse">
            <a:avLst/>
          </a:prstGeom>
          <a:solidFill>
            <a:srgbClr val="0330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IBM Plex Sans Light" panose="020B0403050203000203" pitchFamily="34" charset="0"/>
              </a:rPr>
              <a:t>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686D35-EC37-6A46-8FF7-AB695CC11B59}"/>
              </a:ext>
            </a:extLst>
          </p:cNvPr>
          <p:cNvSpPr/>
          <p:nvPr/>
        </p:nvSpPr>
        <p:spPr>
          <a:xfrm rot="10800000" flipH="1" flipV="1">
            <a:off x="6661499" y="5246289"/>
            <a:ext cx="1055949" cy="1055950"/>
          </a:xfrm>
          <a:prstGeom prst="ellipse">
            <a:avLst/>
          </a:prstGeom>
          <a:solidFill>
            <a:srgbClr val="00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IBM Plex Sans Light" panose="020B0403050203000203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5624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9A4D01-C41A-2F4B-913C-16749BBD864C}"/>
              </a:ext>
            </a:extLst>
          </p:cNvPr>
          <p:cNvSpPr/>
          <p:nvPr/>
        </p:nvSpPr>
        <p:spPr>
          <a:xfrm>
            <a:off x="0" y="0"/>
            <a:ext cx="6094342" cy="6858000"/>
          </a:xfrm>
          <a:prstGeom prst="rect">
            <a:avLst/>
          </a:prstGeom>
          <a:solidFill>
            <a:srgbClr val="4F2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96062-138C-F845-9FE7-204BAAD231A2}"/>
              </a:ext>
            </a:extLst>
          </p:cNvPr>
          <p:cNvSpPr txBox="1"/>
          <p:nvPr/>
        </p:nvSpPr>
        <p:spPr>
          <a:xfrm>
            <a:off x="186280" y="181521"/>
            <a:ext cx="514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IBM Plex Sans Light" panose="020B0403050203000203" pitchFamily="34" charset="0"/>
              </a:rPr>
              <a:t>Tap into your WIFI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CE370-BC5B-C64B-B0DD-D518E3DFA303}"/>
              </a:ext>
            </a:extLst>
          </p:cNvPr>
          <p:cNvSpPr txBox="1"/>
          <p:nvPr/>
        </p:nvSpPr>
        <p:spPr>
          <a:xfrm>
            <a:off x="6319555" y="226380"/>
            <a:ext cx="511044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200"/>
              </a:spcBef>
            </a:pPr>
            <a:r>
              <a:rPr lang="en-US" dirty="0">
                <a:latin typeface="IBM Plex Sans Light" panose="020B0403050203000203" pitchFamily="34" charset="0"/>
              </a:rPr>
              <a:t>What interests you?</a:t>
            </a:r>
          </a:p>
          <a:p>
            <a:pPr marL="625475" lvl="1" indent="-304800" fontAlgn="base">
              <a:spcBef>
                <a:spcPts val="1200"/>
              </a:spcBef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List 5 ways you enjoy spending your time.</a:t>
            </a:r>
          </a:p>
          <a:p>
            <a:pPr fontAlgn="base">
              <a:spcBef>
                <a:spcPts val="2400"/>
              </a:spcBef>
            </a:pPr>
            <a:r>
              <a:rPr lang="en-US" dirty="0">
                <a:latin typeface="IBM Plex Sans Light" panose="020B0403050203000203" pitchFamily="34" charset="0"/>
              </a:rPr>
              <a:t>What are your skills? </a:t>
            </a:r>
          </a:p>
          <a:p>
            <a:pPr marL="625475" lvl="1" indent="-304800" fontAlgn="base">
              <a:spcBef>
                <a:spcPts val="1200"/>
              </a:spcBef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List 5 things you're good at.</a:t>
            </a:r>
          </a:p>
          <a:p>
            <a:pPr fontAlgn="base">
              <a:spcBef>
                <a:spcPts val="2400"/>
              </a:spcBef>
            </a:pPr>
            <a:r>
              <a:rPr lang="en-US" dirty="0">
                <a:latin typeface="IBM Plex Sans Light" panose="020B0403050203000203" pitchFamily="34" charset="0"/>
              </a:rPr>
              <a:t>How would your friends describe you? </a:t>
            </a:r>
          </a:p>
          <a:p>
            <a:pPr marL="625475" lvl="1" indent="-304800" fontAlgn="base">
              <a:spcBef>
                <a:spcPts val="1200"/>
              </a:spcBef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List 5 ways they'd explain what you're like.</a:t>
            </a:r>
          </a:p>
          <a:p>
            <a:pPr fontAlgn="base">
              <a:spcBef>
                <a:spcPts val="2400"/>
              </a:spcBef>
            </a:pPr>
            <a:r>
              <a:rPr lang="en-US" dirty="0">
                <a:latin typeface="IBM Plex Sans Light" panose="020B0403050203000203" pitchFamily="34" charset="0"/>
              </a:rPr>
              <a:t>If there was no chance you’d fail, what would you do? Anything at all! </a:t>
            </a:r>
          </a:p>
          <a:p>
            <a:pPr marL="625475" lvl="1" indent="-304800" fontAlgn="base">
              <a:spcBef>
                <a:spcPts val="1200"/>
              </a:spcBef>
              <a:buFont typeface="System Font Regular"/>
              <a:buChar char="—"/>
            </a:pPr>
            <a:r>
              <a:rPr lang="en-US" dirty="0">
                <a:latin typeface="IBM Plex Sans Light" panose="020B0403050203000203" pitchFamily="34" charset="0"/>
              </a:rPr>
              <a:t>List 5 ideas that excite you.</a:t>
            </a:r>
          </a:p>
        </p:txBody>
      </p:sp>
    </p:spTree>
    <p:extLst>
      <p:ext uri="{BB962C8B-B14F-4D97-AF65-F5344CB8AC3E}">
        <p14:creationId xmlns:p14="http://schemas.microsoft.com/office/powerpoint/2010/main" val="198872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793F88B-F76E-5644-B567-0D14595951A8}"/>
              </a:ext>
            </a:extLst>
          </p:cNvPr>
          <p:cNvSpPr/>
          <p:nvPr/>
        </p:nvSpPr>
        <p:spPr>
          <a:xfrm>
            <a:off x="0" y="0"/>
            <a:ext cx="6094342" cy="6858000"/>
          </a:xfrm>
          <a:prstGeom prst="rect">
            <a:avLst/>
          </a:prstGeom>
          <a:solidFill>
            <a:srgbClr val="0D6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96062-138C-F845-9FE7-204BAAD231A2}"/>
              </a:ext>
            </a:extLst>
          </p:cNvPr>
          <p:cNvSpPr txBox="1"/>
          <p:nvPr/>
        </p:nvSpPr>
        <p:spPr>
          <a:xfrm>
            <a:off x="186281" y="181521"/>
            <a:ext cx="3471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7F1FF"/>
                </a:solidFill>
                <a:latin typeface="IBM Plex Sans Light" panose="020B0403050203000203" pitchFamily="34" charset="0"/>
              </a:rPr>
              <a:t>Real people, real pathways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E33A4-0C67-0645-B0B6-CB512D0A187E}"/>
              </a:ext>
            </a:extLst>
          </p:cNvPr>
          <p:cNvSpPr txBox="1"/>
          <p:nvPr/>
        </p:nvSpPr>
        <p:spPr>
          <a:xfrm>
            <a:off x="6319554" y="226380"/>
            <a:ext cx="53800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BM Plex Sans Light" panose="020B0403050203000203" pitchFamily="34" charset="0"/>
              </a:rPr>
              <a:t>Exploring other people’s career journeys can help you shape your own.</a:t>
            </a:r>
          </a:p>
          <a:p>
            <a:endParaRPr lang="en-US" dirty="0">
              <a:latin typeface="IBM Plex Sans Light" panose="020B0403050203000203" pitchFamily="34" charset="0"/>
            </a:endParaRPr>
          </a:p>
          <a:p>
            <a:endParaRPr lang="en-US" dirty="0">
              <a:latin typeface="IBM Plex Sans Light" panose="020B0403050203000203" pitchFamily="34" charset="0"/>
            </a:endParaRPr>
          </a:p>
          <a:p>
            <a:r>
              <a:rPr lang="en-US" dirty="0">
                <a:latin typeface="IBM Plex Sans Light" panose="020B0403050203000203" pitchFamily="34" charset="0"/>
              </a:rPr>
              <a:t>Tell us about your person. What’s their current work role?</a:t>
            </a:r>
          </a:p>
          <a:p>
            <a:endParaRPr lang="en-US" dirty="0">
              <a:latin typeface="IBM Plex Sans Light" panose="020B0403050203000203" pitchFamily="34" charset="0"/>
            </a:endParaRPr>
          </a:p>
          <a:p>
            <a:r>
              <a:rPr lang="en-US" dirty="0">
                <a:latin typeface="IBM Plex Sans Light" panose="020B0403050203000203" pitchFamily="34" charset="0"/>
              </a:rPr>
              <a:t>What was the path they took to their current role?</a:t>
            </a:r>
          </a:p>
          <a:p>
            <a:endParaRPr lang="en-US" dirty="0">
              <a:latin typeface="IBM Plex Sans Light" panose="020B0403050203000203" pitchFamily="34" charset="0"/>
            </a:endParaRPr>
          </a:p>
          <a:p>
            <a:r>
              <a:rPr lang="en-US" dirty="0">
                <a:latin typeface="IBM Plex Sans Light" panose="020B0403050203000203" pitchFamily="34" charset="0"/>
              </a:rPr>
              <a:t>What do they like most about their job?</a:t>
            </a:r>
          </a:p>
          <a:p>
            <a:endParaRPr lang="en-US" dirty="0">
              <a:latin typeface="IBM Plex Sans Light" panose="020B0403050203000203" pitchFamily="34" charset="0"/>
            </a:endParaRPr>
          </a:p>
          <a:p>
            <a:r>
              <a:rPr lang="en-US" dirty="0">
                <a:latin typeface="IBM Plex Sans Light" panose="020B0403050203000203" pitchFamily="34" charset="0"/>
              </a:rPr>
              <a:t>What is the most challenging aspect of their role?</a:t>
            </a:r>
          </a:p>
          <a:p>
            <a:endParaRPr lang="en-US" dirty="0">
              <a:latin typeface="IBM Plex Sans Light" panose="020B0403050203000203" pitchFamily="34" charset="0"/>
            </a:endParaRPr>
          </a:p>
          <a:p>
            <a:r>
              <a:rPr lang="en-US" dirty="0">
                <a:latin typeface="IBM Plex Sans Light" panose="020B0403050203000203" pitchFamily="34" charset="0"/>
              </a:rPr>
              <a:t>If you were interested in a job like this one, what qualifications and experience would you need?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3AF2A-4BDA-A942-A2B2-22C5668EF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14" y="5130796"/>
            <a:ext cx="1405469" cy="14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8F174054BF5A40B9A9518AA0C1151B" ma:contentTypeVersion="14" ma:contentTypeDescription="Create a new document." ma:contentTypeScope="" ma:versionID="7d3ea006dc3aafd6fa30602db6137a9f">
  <xsd:schema xmlns:xsd="http://www.w3.org/2001/XMLSchema" xmlns:xs="http://www.w3.org/2001/XMLSchema" xmlns:p="http://schemas.microsoft.com/office/2006/metadata/properties" xmlns:ns1="http://schemas.microsoft.com/sharepoint/v3" xmlns:ns2="009ee437-e287-4302-940b-2eb854ea86ec" xmlns:ns3="e1b262d6-4bdb-4c78-85d4-6147ac0d087b" targetNamespace="http://schemas.microsoft.com/office/2006/metadata/properties" ma:root="true" ma:fieldsID="a89d33b8f5f06fc7560e13e2ad712ab4" ns1:_="" ns2:_="" ns3:_="">
    <xsd:import namespace="http://schemas.microsoft.com/sharepoint/v3"/>
    <xsd:import namespace="009ee437-e287-4302-940b-2eb854ea86ec"/>
    <xsd:import namespace="e1b262d6-4bdb-4c78-85d4-6147ac0d08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ee437-e287-4302-940b-2eb854ea86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262d6-4bdb-4c78-85d4-6147ac0d08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B0D3D5-3ABB-470B-A520-214250B20EC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44AC741-E3FF-4FF8-B60A-1D61566A75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09ee437-e287-4302-940b-2eb854ea86ec"/>
    <ds:schemaRef ds:uri="e1b262d6-4bdb-4c78-85d4-6147ac0d08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92DAA9-8A6E-46B6-880A-826054E3FD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13842</TotalTime>
  <Words>860</Words>
  <Application>Microsoft Office PowerPoint</Application>
  <PresentationFormat>Widescreen</PresentationFormat>
  <Paragraphs>129</Paragraphs>
  <Slides>12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Planning Lesson</dc:title>
  <dc:creator>Adam Mason</dc:creator>
  <cp:lastModifiedBy>Ken Pool</cp:lastModifiedBy>
  <cp:revision>106</cp:revision>
  <cp:lastPrinted>2021-03-22T21:23:21Z</cp:lastPrinted>
  <dcterms:created xsi:type="dcterms:W3CDTF">2021-03-09T17:23:16Z</dcterms:created>
  <dcterms:modified xsi:type="dcterms:W3CDTF">2021-04-06T17:21:16Z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0x010100A38F174054BF5A40B9A9518AA0C1151B</vt:lpwstr>
  </property>
</Properties>
</file>