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3" r:id="rId1"/>
  </p:sldMasterIdLst>
  <p:notesMasterIdLst>
    <p:notesMasterId r:id="rId19"/>
  </p:notesMasterIdLst>
  <p:sldIdLst>
    <p:sldId id="280" r:id="rId2"/>
    <p:sldId id="265" r:id="rId3"/>
    <p:sldId id="273" r:id="rId4"/>
    <p:sldId id="276" r:id="rId5"/>
    <p:sldId id="298" r:id="rId6"/>
    <p:sldId id="282" r:id="rId7"/>
    <p:sldId id="299" r:id="rId8"/>
    <p:sldId id="300" r:id="rId9"/>
    <p:sldId id="301" r:id="rId10"/>
    <p:sldId id="302" r:id="rId11"/>
    <p:sldId id="315" r:id="rId12"/>
    <p:sldId id="316" r:id="rId13"/>
    <p:sldId id="318" r:id="rId14"/>
    <p:sldId id="317" r:id="rId15"/>
    <p:sldId id="303" r:id="rId16"/>
    <p:sldId id="31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1"/>
    <p:restoredTop sz="78219"/>
  </p:normalViewPr>
  <p:slideViewPr>
    <p:cSldViewPr snapToGrid="0" snapToObjects="1">
      <p:cViewPr>
        <p:scale>
          <a:sx n="82" d="100"/>
          <a:sy n="82" d="100"/>
        </p:scale>
        <p:origin x="1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2EFFC-97E5-4740-A8F2-529B21B1912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61CEA-2224-F94B-8EEE-250905BD2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2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-Prompt  students to watch the video above by them by asking them to think about what design thinking is in their own words while they watch.</a:t>
            </a:r>
          </a:p>
          <a:p>
            <a:r>
              <a:rPr lang="en-US" dirty="0"/>
              <a:t>-Watch video (5mins).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6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7 minutes</a:t>
            </a:r>
          </a:p>
          <a:p>
            <a:r>
              <a:rPr lang="en-US" dirty="0"/>
              <a:t>Say to students:</a:t>
            </a:r>
          </a:p>
          <a:p>
            <a:pPr marL="228600" indent="-228600">
              <a:buAutoNum type="arabicParenR"/>
            </a:pPr>
            <a:r>
              <a:rPr lang="en-US" dirty="0"/>
              <a:t>You have </a:t>
            </a:r>
            <a:r>
              <a:rPr lang="en-US" b="1" dirty="0"/>
              <a:t>4 minutes</a:t>
            </a:r>
            <a:r>
              <a:rPr lang="en-US" dirty="0"/>
              <a:t> as a group to develop 3-4 “needs” statements</a:t>
            </a:r>
          </a:p>
          <a:p>
            <a:pPr marL="228600" indent="-228600">
              <a:buAutoNum type="arabicParenR"/>
            </a:pPr>
            <a:r>
              <a:rPr lang="en-US" dirty="0"/>
              <a:t>Pause the students when the timer goes off</a:t>
            </a:r>
          </a:p>
          <a:p>
            <a:pPr marL="228600" indent="-228600">
              <a:buAutoNum type="arabicParenR"/>
            </a:pPr>
            <a:r>
              <a:rPr lang="en-US" dirty="0"/>
              <a:t>On their own, they need to brainstorm solutions for their user’s needs – </a:t>
            </a:r>
            <a:r>
              <a:rPr lang="en-US" b="1" dirty="0"/>
              <a:t>3 minutes</a:t>
            </a:r>
          </a:p>
          <a:p>
            <a:pPr marL="685800" lvl="1" indent="-228600">
              <a:buAutoNum type="arabicParenR"/>
            </a:pPr>
            <a:r>
              <a:rPr lang="en-US" dirty="0"/>
              <a:t>When you see students start to slow down with their ideas, push them to give a few more ideas. Remind them no idea is too big, silly, or “impossible/not right”. This exercise is all about thinking about the ”could be”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7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6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 minutes per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36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1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-After video, instruct students turn and discuss their answer with a partner; tell them you will be cold calling for two answers (1min).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-Come back together as a group and cold call two students to share answer (1min).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-Summarize &amp; connect answer/whole class discussion (2mins)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1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2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Brainstorm as a group or as a whole class. Topics could also be assigned to save time. Time for this is flexible based on your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 students why is it important to understand the perspectives of the people you are designing a product for? </a:t>
            </a:r>
          </a:p>
          <a:p>
            <a:endParaRPr lang="en-US" dirty="0"/>
          </a:p>
          <a:p>
            <a:r>
              <a:rPr lang="en-US" dirty="0"/>
              <a:t>Have them stop and write the answer on a sticky note, then have the students discuss with a partner and cold call 2 answers.</a:t>
            </a:r>
          </a:p>
          <a:p>
            <a:r>
              <a:rPr lang="en-US" dirty="0"/>
              <a:t>(3 minutes total)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(1 Minute)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61CEA-2224-F94B-8EEE-250905BD26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19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2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0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4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to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Based on the user you designed, develop one idea per post it note about what the user says, thinks, does, and feels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idea is wrong at this point – be specific as possible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As you see the students slowing down in their brainstorming, encourage them to develop a few more ideas – no idea is wrong encourage them to be brave – </a:t>
            </a:r>
            <a:r>
              <a:rPr lang="en-US" b="1" i="1" dirty="0"/>
              <a:t>fail often and fail fast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87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4 minutes</a:t>
            </a:r>
          </a:p>
          <a:p>
            <a:r>
              <a:rPr lang="en-US" dirty="0"/>
              <a:t>Say to students: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are going to group you post it notes based on themes in each quadrant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You should move the post it notes around to group them and make notes next to the groups identifying the “theme”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*It is important you walk around and circulate the room during this time to support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BC68-A6AD-0442-8C70-A3EF66722E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3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3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1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962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9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7347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85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2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4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1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3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1C2A-CE78-1A4B-9885-F0B0F1A5E77A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EF6C14-613A-0349-9C52-5CDE947E6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47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BlqmEh4PjAhVVXM0KHZQZBkkQjRx6BAgBEAU&amp;url=%2Furl%3Fsa%3Di%26rct%3Dj%26q%3D%26esrc%3Ds%26source%3Dimages%26cd%3D%26ved%3D%26url%3Dhttps%253A%252F%252Fwww.invisionapp.com%252Finside-design%252Fdesign-thinking-tools%252F%26psig%3DAOvVaw372U3l6DTB1ysyDO9qQATW%26ust%3D1561497838430704&amp;psig=AOvVaw372U3l6DTB1ysyDO9qQATW&amp;ust=156149783843070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5BwTrQOC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jU4fTt2Dsz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688B-BB28-564E-9424-9C63999D3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Thinking Activity Directions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63141-4CBE-E145-80FA-FBD47DEFC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892" y="4050833"/>
            <a:ext cx="9236989" cy="26134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</a:t>
            </a:r>
            <a:r>
              <a:rPr lang="en-US" dirty="0" err="1"/>
              <a:t>powerpoint</a:t>
            </a:r>
            <a:r>
              <a:rPr lang="en-US" dirty="0"/>
              <a:t> is a guide to teach an introductory design thinking lesson. </a:t>
            </a:r>
          </a:p>
          <a:p>
            <a:r>
              <a:rPr lang="en-US" dirty="0"/>
              <a:t>Each slide contains clear step-by-step directions in the notes section below the slide.   </a:t>
            </a:r>
          </a:p>
          <a:p>
            <a:endParaRPr lang="en-US" dirty="0"/>
          </a:p>
          <a:p>
            <a:r>
              <a:rPr lang="en-US" dirty="0"/>
              <a:t>This is a template, please adjust and edit to meet your needs.</a:t>
            </a:r>
          </a:p>
          <a:p>
            <a:r>
              <a:rPr lang="en-US" dirty="0"/>
              <a:t>It can be tailored to meet the needs of any age group of experience level.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94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18ABA-3D30-524F-A595-40A77920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Step - Ideating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0617-76E7-D845-8BD0-8865F2FAE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dirty="0"/>
              <a:t>Independently: begin brainstorming what/how the user says, thinks, feels, and does in relation to the problem</a:t>
            </a:r>
          </a:p>
          <a:p>
            <a:r>
              <a:rPr lang="en-US" dirty="0"/>
              <a:t>One idea per sticky note – keep it simple</a:t>
            </a:r>
          </a:p>
          <a:p>
            <a:r>
              <a:rPr lang="en-US" dirty="0"/>
              <a:t>Post sticky’s in each quadrant</a:t>
            </a:r>
          </a:p>
          <a:p>
            <a:endParaRPr lang="en-US" dirty="0"/>
          </a:p>
        </p:txBody>
      </p:sp>
      <p:pic>
        <p:nvPicPr>
          <p:cNvPr id="5" name="Picture 4" descr="A display in a store&#10;&#10;Description automatically generated">
            <a:extLst>
              <a:ext uri="{FF2B5EF4-FFF2-40B4-BE49-F238E27FC236}">
                <a16:creationId xmlns:a16="http://schemas.microsoft.com/office/drawing/2014/main" id="{06A25D8C-FB4D-354F-A80E-50638CEC5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7" r="7588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732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splay in a room&#10;&#10;Description automatically generated">
            <a:extLst>
              <a:ext uri="{FF2B5EF4-FFF2-40B4-BE49-F238E27FC236}">
                <a16:creationId xmlns:a16="http://schemas.microsoft.com/office/drawing/2014/main" id="{1BF7E236-B954-1942-B077-C33A32453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1" r="668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546C77-4564-9F4B-8719-E8889C85F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Step – Grouping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B499D-9D87-9948-A5B9-621EC60F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As a group, begin reading through the ideas on each quadrant and grouping the ideas together</a:t>
            </a:r>
          </a:p>
          <a:p>
            <a:pPr lvl="1"/>
            <a:r>
              <a:rPr lang="en-US" dirty="0"/>
              <a:t>I.e., common themes amongst what you and your peers included under each quadrant</a:t>
            </a:r>
          </a:p>
          <a:p>
            <a:pPr lvl="1"/>
            <a:r>
              <a:rPr lang="en-US" dirty="0"/>
              <a:t>Note - there will not always be “perfect” groupings, this is more about getting into each other’s thinking and identifying some common themes </a:t>
            </a:r>
          </a:p>
        </p:txBody>
      </p:sp>
    </p:spTree>
    <p:extLst>
      <p:ext uri="{BB962C8B-B14F-4D97-AF65-F5344CB8AC3E}">
        <p14:creationId xmlns:p14="http://schemas.microsoft.com/office/powerpoint/2010/main" val="2071450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B9C2-8B8B-A04A-8647-7C164F64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093" y="4534598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5</a:t>
            </a:r>
            <a:r>
              <a:rPr lang="en-US" sz="3700" baseline="30000" dirty="0">
                <a:solidFill>
                  <a:srgbClr val="FFFFFF"/>
                </a:solidFill>
              </a:rPr>
              <a:t>th</a:t>
            </a:r>
            <a:r>
              <a:rPr lang="en-US" sz="3700" dirty="0">
                <a:solidFill>
                  <a:srgbClr val="FFFFFF"/>
                </a:solidFill>
              </a:rPr>
              <a:t> Step – Identifying Your User’s Needs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51E33C-5BEC-6E4A-9442-50CE9051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292" y="463605"/>
            <a:ext cx="6478991" cy="37195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D592B8-A0D9-434F-B81D-39188784E3AF}"/>
              </a:ext>
            </a:extLst>
          </p:cNvPr>
          <p:cNvSpPr txBox="1">
            <a:spLocks/>
          </p:cNvSpPr>
          <p:nvPr/>
        </p:nvSpPr>
        <p:spPr>
          <a:xfrm>
            <a:off x="291765" y="309198"/>
            <a:ext cx="4102328" cy="6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 charset="2"/>
              <a:buNone/>
            </a:pPr>
            <a:r>
              <a:rPr lang="en-US" sz="2000" dirty="0"/>
              <a:t>Based on your brainstorm &amp; groupings, do the following on a new piece of chart paper as a group: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At the top of the paper write: [our user] needs a way to [addresses this need] so that they [benefit in this way]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You will place post-it’s below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Identify 3-4 “need” statements </a:t>
            </a:r>
            <a:r>
              <a:rPr lang="en-US" sz="2000" i="1" dirty="0"/>
              <a:t>(E.g., Toni needs X, Y, Z, so that she can X, Y, Z)</a:t>
            </a:r>
            <a:endParaRPr lang="en-US" sz="2400" dirty="0"/>
          </a:p>
          <a:p>
            <a:pPr marL="914400" lvl="2" indent="0">
              <a:lnSpc>
                <a:spcPct val="90000"/>
              </a:lnSpc>
              <a:buFont typeface="Wingdings 3" charset="2"/>
              <a:buNone/>
            </a:pPr>
            <a:endParaRPr lang="en-US" sz="2000" b="1" dirty="0">
              <a:highlight>
                <a:srgbClr val="FF0000"/>
              </a:highlight>
            </a:endParaRPr>
          </a:p>
          <a:p>
            <a:pPr marL="914400" lvl="2" indent="0">
              <a:lnSpc>
                <a:spcPct val="90000"/>
              </a:lnSpc>
              <a:buFont typeface="Wingdings 3" charset="2"/>
              <a:buNone/>
            </a:pPr>
            <a:endParaRPr lang="en-US" sz="2000" b="1" dirty="0">
              <a:highlight>
                <a:srgbClr val="FF0000"/>
              </a:highlight>
            </a:endParaRPr>
          </a:p>
          <a:p>
            <a:pPr marL="914400" lvl="2" indent="0">
              <a:lnSpc>
                <a:spcPct val="90000"/>
              </a:lnSpc>
              <a:buFont typeface="Wingdings 3" charset="2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500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hlinkClick r:id="rId3"/>
            <a:extLst>
              <a:ext uri="{FF2B5EF4-FFF2-40B4-BE49-F238E27FC236}">
                <a16:creationId xmlns:a16="http://schemas.microsoft.com/office/drawing/2014/main" id="{8BE2BC98-D4E1-4246-A09E-4E8266BB7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r="-2" b="2761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50B2F-04F8-E341-9794-F6152065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6</a:t>
            </a:r>
            <a:r>
              <a:rPr lang="en-US" sz="3100" baseline="30000"/>
              <a:t>th</a:t>
            </a:r>
            <a:r>
              <a:rPr lang="en-US" sz="3100"/>
              <a:t> Step - Brainstorm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D06B7-9C1C-EC43-92ED-759D84EA7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/>
              <a:t>Independently, brainstorm possible solutions to your user’s needs – 1 idea per post it note. Place all notes on a new piece of chart paper</a:t>
            </a:r>
          </a:p>
          <a:p>
            <a:pPr lvl="1">
              <a:lnSpc>
                <a:spcPct val="90000"/>
              </a:lnSpc>
            </a:pPr>
            <a:r>
              <a:rPr lang="en-US"/>
              <a:t>Quantity over quality</a:t>
            </a:r>
          </a:p>
          <a:p>
            <a:pPr lvl="1">
              <a:lnSpc>
                <a:spcPct val="90000"/>
              </a:lnSpc>
            </a:pPr>
            <a:r>
              <a:rPr lang="en-US"/>
              <a:t>Come up with all types of solutions. Imagine there was no financial or material barriers. </a:t>
            </a:r>
          </a:p>
          <a:p>
            <a:pPr lvl="2">
              <a:lnSpc>
                <a:spcPct val="90000"/>
              </a:lnSpc>
            </a:pPr>
            <a:r>
              <a:rPr lang="en-US"/>
              <a:t>Treasure Wild Ducks*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idea is too big, silly, or “not right”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Be Brave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549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5B8AF-077D-CF4A-A55A-256673E3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19" y="398228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baseline="30000" dirty="0">
                <a:solidFill>
                  <a:srgbClr val="FFFFFF"/>
                </a:solidFill>
              </a:rPr>
              <a:t>7th</a:t>
            </a:r>
            <a:r>
              <a:rPr lang="en-US" dirty="0">
                <a:solidFill>
                  <a:srgbClr val="FFFFFF"/>
                </a:solidFill>
              </a:rPr>
              <a:t> Step – Identifying 1 Solution that can be Implemented</a:t>
            </a:r>
          </a:p>
        </p:txBody>
      </p: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6E17639-1354-2641-8507-725FF9531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3" r="1" b="1"/>
          <a:stretch/>
        </p:blipFill>
        <p:spPr>
          <a:xfrm>
            <a:off x="165948" y="1898859"/>
            <a:ext cx="4993141" cy="29056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62A97-2A74-EF40-B632-DFE26FD9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361" y="2645313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As a team, review the need statements and solutions</a:t>
            </a:r>
          </a:p>
          <a:p>
            <a:r>
              <a:rPr lang="en-US" dirty="0">
                <a:solidFill>
                  <a:srgbClr val="FFFFFF"/>
                </a:solidFill>
              </a:rPr>
              <a:t>Identify the most important need &amp; solution (this will probably be a combination of multiple) that you would like to present to the user</a:t>
            </a:r>
          </a:p>
          <a:p>
            <a:r>
              <a:rPr lang="en-US" dirty="0">
                <a:solidFill>
                  <a:srgbClr val="FFFFFF"/>
                </a:solidFill>
              </a:rPr>
              <a:t>Choose 1-2 people in your group to present your user, their need, and your recommended solution.</a:t>
            </a:r>
          </a:p>
        </p:txBody>
      </p:sp>
    </p:spTree>
    <p:extLst>
      <p:ext uri="{BB962C8B-B14F-4D97-AF65-F5344CB8AC3E}">
        <p14:creationId xmlns:p14="http://schemas.microsoft.com/office/powerpoint/2010/main" val="941215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6D2D-8DEE-A648-AA47-E83ACA54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aseline="30000" dirty="0"/>
              <a:t>8th</a:t>
            </a:r>
            <a:r>
              <a:rPr lang="en-US" dirty="0"/>
              <a:t> Step – Presenting the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4B233-A945-A24E-B088-FE683A67F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Each group will…</a:t>
            </a:r>
            <a:endParaRPr lang="en-US" b="1" dirty="0"/>
          </a:p>
          <a:p>
            <a:r>
              <a:rPr lang="en-US" b="1" dirty="0"/>
              <a:t>1 minute </a:t>
            </a:r>
            <a:r>
              <a:rPr lang="en-US" dirty="0"/>
              <a:t>presentation from each group </a:t>
            </a:r>
          </a:p>
          <a:p>
            <a:r>
              <a:rPr lang="en-US" b="1" dirty="0"/>
              <a:t>1 minute </a:t>
            </a:r>
            <a:r>
              <a:rPr lang="en-US" dirty="0"/>
              <a:t>from audience to ask questions/provide constructive or positive feedback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EE4AD30-245E-A24C-BA91-22BDA980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26" r="33193"/>
          <a:stretch/>
        </p:blipFill>
        <p:spPr>
          <a:xfrm>
            <a:off x="5878850" y="-216970"/>
            <a:ext cx="6313150" cy="729194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6011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4ADF2661-A065-754B-86DE-736AC7247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" r="5065" b="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EADEE-DAAC-DB40-9209-4D5B2460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B8F8-1782-2247-A896-E20749C2C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Have a discussion about the design thinking process.</a:t>
            </a:r>
          </a:p>
          <a:p>
            <a:r>
              <a:rPr lang="en-US" dirty="0"/>
              <a:t>Ask students to talk about their experience as a group or as a whole class.</a:t>
            </a:r>
          </a:p>
          <a:p>
            <a:pPr lvl="1"/>
            <a:r>
              <a:rPr lang="en-US" dirty="0"/>
              <a:t>What was really cool about design thinking? </a:t>
            </a:r>
          </a:p>
          <a:p>
            <a:pPr lvl="1"/>
            <a:r>
              <a:rPr lang="en-US" dirty="0"/>
              <a:t>How did it change the way they solved a problem? </a:t>
            </a:r>
          </a:p>
          <a:p>
            <a:pPr lvl="1"/>
            <a:r>
              <a:rPr lang="en-US" dirty="0"/>
              <a:t>How else can this process be used?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373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black object&#10;&#10;Description automatically generated">
            <a:extLst>
              <a:ext uri="{FF2B5EF4-FFF2-40B4-BE49-F238E27FC236}">
                <a16:creationId xmlns:a16="http://schemas.microsoft.com/office/drawing/2014/main" id="{10AD7D52-5DF9-7342-829B-5557191D6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61" t="9091" r="804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00BB5-2A6C-BB45-AACD-152141FF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65" y="1183380"/>
            <a:ext cx="4763557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dirty="0"/>
              <a:t>CLOSEOUT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BEADE-0013-8146-A044-4DDD28DC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734" y="3123173"/>
            <a:ext cx="4297621" cy="2551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Thank you students for being learners and leaders.</a:t>
            </a:r>
          </a:p>
        </p:txBody>
      </p:sp>
    </p:spTree>
    <p:extLst>
      <p:ext uri="{BB962C8B-B14F-4D97-AF65-F5344CB8AC3E}">
        <p14:creationId xmlns:p14="http://schemas.microsoft.com/office/powerpoint/2010/main" val="346176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A761A44-A936-4382-8A16-7ED6A2903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59EE73-661E-48AA-A374-BF2B850F5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53EA91-5E43-427F-B0AB-1B8A496B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57571081-E136-40F9-B123-3A16F53BE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73197C11-EFC2-4F71-BEFF-B7EE3EEF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74C7561-7217-4DBC-8C63-2BB8560D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6EB4E4EC-EA7F-4A46-9AF5-7E3E4E543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9048D13B-C50D-4EF9-AB6D-86713B7D4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8213FFC7-C869-40A9-8DBD-B311B342E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029FB91-93F5-4D40-9014-8D5108951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6022FD2-DE49-41E6-B3BF-B113018CA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2E8FC40-D307-7F43-BAAF-46B975244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8329" b="76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C4083E7-7DB9-4FC5-B464-F3D93B8D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A31F45F-754F-4DE9-BB47-376D852F1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562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7EB943-755E-4000-849C-70B9070CB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C0E865-DD2F-4731-8827-462D0810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926CA434-D0D7-4D87-925F-AADDDC580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321F9B9F-EF9D-471D-8682-32FC29FFD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3E64CAB-A26E-41D9-BDF3-C2126B5E8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6BFDE-82EC-3B44-80EF-452F6DE0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Design Thinking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2241E-715D-A84E-9DE5-13A5CCD68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3081" y="3905334"/>
            <a:ext cx="4573037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</a:rPr>
              <a:t>IBM</a:t>
            </a:r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B514DF98-6EAD-4CC5-A489-A860CF56A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B4D87FD0-176F-488F-BAD6-5CB75827C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92534681-4F90-4D14-B32A-6C2FB37C8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7F846794-611C-4DF8-A443-7C27A11C2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132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879A-5E09-CC41-919C-1601348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66877" y="-540581"/>
            <a:ext cx="8596668" cy="1081162"/>
          </a:xfrm>
        </p:spPr>
        <p:txBody>
          <a:bodyPr>
            <a:noAutofit/>
          </a:bodyPr>
          <a:lstStyle/>
          <a:p>
            <a:pPr algn="r"/>
            <a:br>
              <a:rPr lang="en-US" sz="7200" dirty="0"/>
            </a:br>
            <a:r>
              <a:rPr lang="en-US" sz="7200" dirty="0"/>
              <a:t>Introduction to Design Thinking</a:t>
            </a:r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376B52FA-6E77-154C-B3B5-393C682250B2}"/>
              </a:ext>
            </a:extLst>
          </p:cNvPr>
          <p:cNvSpPr txBox="1"/>
          <p:nvPr/>
        </p:nvSpPr>
        <p:spPr>
          <a:xfrm>
            <a:off x="6228273" y="3917041"/>
            <a:ext cx="30019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hlinkClick r:id="rId4"/>
              </a:rPr>
              <a:t>Clich HERE for video</a:t>
            </a:r>
            <a:endParaRPr lang="en-US" sz="4400"/>
          </a:p>
          <a:p>
            <a:pPr algn="ctr"/>
            <a:r>
              <a:rPr lang="en-US" sz="1400"/>
              <a:t>(You must be in presentation mode for link to work)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EDA8E-7915-4241-A2B5-B76E02D10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44" y="3074280"/>
            <a:ext cx="4655607" cy="33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person, man, colorful&#10;&#10;Description automatically generated">
            <a:extLst>
              <a:ext uri="{FF2B5EF4-FFF2-40B4-BE49-F238E27FC236}">
                <a16:creationId xmlns:a16="http://schemas.microsoft.com/office/drawing/2014/main" id="{9C9DAEDB-644D-D240-B56D-A82A785BA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159" r="4862" b="-2"/>
          <a:stretch/>
        </p:blipFill>
        <p:spPr>
          <a:xfrm>
            <a:off x="-3" y="27"/>
            <a:ext cx="9141744" cy="6858000"/>
          </a:xfrm>
          <a:custGeom>
            <a:avLst/>
            <a:gdLst>
              <a:gd name="connsiteX0" fmla="*/ 0 w 9141744"/>
              <a:gd name="connsiteY0" fmla="*/ 0 h 6858000"/>
              <a:gd name="connsiteX1" fmla="*/ 5969936 w 9141744"/>
              <a:gd name="connsiteY1" fmla="*/ 0 h 6858000"/>
              <a:gd name="connsiteX2" fmla="*/ 9141744 w 9141744"/>
              <a:gd name="connsiteY2" fmla="*/ 6848619 h 6858000"/>
              <a:gd name="connsiteX3" fmla="*/ 9141744 w 9141744"/>
              <a:gd name="connsiteY3" fmla="*/ 6852966 h 6858000"/>
              <a:gd name="connsiteX4" fmla="*/ 5615641 w 9141744"/>
              <a:gd name="connsiteY4" fmla="*/ 6852966 h 6858000"/>
              <a:gd name="connsiteX5" fmla="*/ 5615641 w 9141744"/>
              <a:gd name="connsiteY5" fmla="*/ 6852967 h 6858000"/>
              <a:gd name="connsiteX6" fmla="*/ 9141744 w 9141744"/>
              <a:gd name="connsiteY6" fmla="*/ 6852967 h 6858000"/>
              <a:gd name="connsiteX7" fmla="*/ 9141744 w 9141744"/>
              <a:gd name="connsiteY7" fmla="*/ 6858000 h 6858000"/>
              <a:gd name="connsiteX8" fmla="*/ 0 w 9141744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1744" h="6858000">
                <a:moveTo>
                  <a:pt x="0" y="0"/>
                </a:moveTo>
                <a:lnTo>
                  <a:pt x="5969936" y="0"/>
                </a:lnTo>
                <a:lnTo>
                  <a:pt x="9141744" y="6848619"/>
                </a:lnTo>
                <a:lnTo>
                  <a:pt x="9141744" y="6852966"/>
                </a:lnTo>
                <a:lnTo>
                  <a:pt x="5615641" y="6852966"/>
                </a:lnTo>
                <a:lnTo>
                  <a:pt x="5615641" y="6852967"/>
                </a:lnTo>
                <a:lnTo>
                  <a:pt x="9141744" y="6852967"/>
                </a:lnTo>
                <a:lnTo>
                  <a:pt x="914174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8415E-4EEB-344E-BDA3-EA08201B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5108" y="3485545"/>
            <a:ext cx="8998639" cy="29349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</a:rPr>
              <a:t>What is Design Thinking?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in your own words</a:t>
            </a:r>
          </a:p>
        </p:txBody>
      </p:sp>
      <p:pic>
        <p:nvPicPr>
          <p:cNvPr id="9" name="Picture 8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0FE0DEDB-D395-884B-9F61-2A077A9A9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0" r="35652" b="7"/>
          <a:stretch/>
        </p:blipFill>
        <p:spPr>
          <a:xfrm>
            <a:off x="5790356" y="5006"/>
            <a:ext cx="6401647" cy="685299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2802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0155-B6D5-D040-B5B4-B0F2B014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285"/>
            <a:ext cx="9845616" cy="1583429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1st Step: Divide the class into groups of 4-5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DBE82-7642-FD49-95DC-09BDFCB6A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29" y="2984138"/>
            <a:ext cx="6035599" cy="32648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What each group needs?</a:t>
            </a:r>
          </a:p>
          <a:p>
            <a:pPr lvl="1"/>
            <a:r>
              <a:rPr lang="en-US" sz="2800" dirty="0"/>
              <a:t>1 Post-It Note easel pad (chart paper) with multiple sheets</a:t>
            </a:r>
          </a:p>
          <a:p>
            <a:pPr lvl="1"/>
            <a:r>
              <a:rPr lang="en-US" sz="2800" dirty="0"/>
              <a:t>Markers</a:t>
            </a:r>
          </a:p>
          <a:p>
            <a:pPr lvl="1"/>
            <a:r>
              <a:rPr lang="en-US" sz="2800" dirty="0"/>
              <a:t>Lots of Post-It notes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9E7732-6BD1-B14D-B66A-8090987E36E3}"/>
              </a:ext>
            </a:extLst>
          </p:cNvPr>
          <p:cNvSpPr/>
          <p:nvPr/>
        </p:nvSpPr>
        <p:spPr>
          <a:xfrm>
            <a:off x="2173856" y="487102"/>
            <a:ext cx="7113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dirty="0"/>
              <a:t>Design Thinking Activity Set-Up</a:t>
            </a:r>
          </a:p>
        </p:txBody>
      </p:sp>
    </p:spTree>
    <p:extLst>
      <p:ext uri="{BB962C8B-B14F-4D97-AF65-F5344CB8AC3E}">
        <p14:creationId xmlns:p14="http://schemas.microsoft.com/office/powerpoint/2010/main" val="88321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030C872-021D-054D-B164-5391C1D24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8" r="-1" b="9090"/>
          <a:stretch/>
        </p:blipFill>
        <p:spPr>
          <a:xfrm>
            <a:off x="27666" y="8477"/>
            <a:ext cx="12191999" cy="685799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7F63F2-649A-41EF-BE19-65258648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54F7F79-F447-429D-8CB8-7459C972E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18954F-0B0F-44A8-91E0-847BF7010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0A67AA-69E1-4F6D-A8A6-E7A2EAB7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1D6D9E94-9FEE-4E26-AE7D-4E3E03A0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3F914-D371-2F48-83C6-00CCFA1B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r>
              <a:rPr lang="en-US" sz="3300"/>
              <a:t>Understand the problem/issue you want to design a solution for</a:t>
            </a: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0CC2471B-F98C-4D94-8777-C8D8912A9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943A1EA-7FA0-4E82-9E41-7778E1659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A6B30-A4AA-0F4B-A232-348255C30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685" y="2021946"/>
            <a:ext cx="7781766" cy="4241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You can brainstorm multiple issues/problems as a class or in groups.</a:t>
            </a:r>
          </a:p>
          <a:p>
            <a:pPr>
              <a:lnSpc>
                <a:spcPct val="90000"/>
              </a:lnSpc>
            </a:pPr>
            <a:r>
              <a:rPr lang="en-US" dirty="0"/>
              <a:t>Example: Brainstorm problems your community that you want to solve.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Students may say things like…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Homelessness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Animals in shelters do not have homes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Community service opportunities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Elderly transportation</a:t>
            </a:r>
          </a:p>
          <a:p>
            <a:pPr>
              <a:lnSpc>
                <a:spcPct val="90000"/>
              </a:lnSpc>
            </a:pPr>
            <a:r>
              <a:rPr lang="en-US" dirty="0"/>
              <a:t>Students choose which problem they want to design a solution for.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group could work on a different problem or the whole class can work on the same problem.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group writes their problem down on a sticky note and keeps in a central location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500" dirty="0"/>
          </a:p>
          <a:p>
            <a:pPr lvl="2">
              <a:lnSpc>
                <a:spcPct val="90000"/>
              </a:lnSpc>
            </a:pPr>
            <a:endParaRPr lang="en-US" sz="1500" dirty="0"/>
          </a:p>
          <a:p>
            <a:pPr lvl="2">
              <a:lnSpc>
                <a:spcPct val="90000"/>
              </a:lnSpc>
            </a:pPr>
            <a:endParaRPr lang="en-US" sz="1500" dirty="0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AFAAF75F-1732-434D-983C-04B19185B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B5721446-F8B2-46D7-B9FA-197016D0D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AF09704D-A239-4559-A447-A072A7E86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DB22AD5-4F36-43F4-985C-AF8CC39B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65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DACA52F-CEA2-614B-93D6-72CBA821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9C347-8F78-554B-9691-DADCAC49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644" y="191145"/>
            <a:ext cx="9076840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69F100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1</a:t>
            </a:r>
            <a:r>
              <a:rPr lang="en-US" sz="3200" baseline="30000" dirty="0">
                <a:solidFill>
                  <a:srgbClr val="69F100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st</a:t>
            </a:r>
            <a:r>
              <a:rPr lang="en-US" sz="3200" dirty="0">
                <a:solidFill>
                  <a:srgbClr val="69F100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 step of design is </a:t>
            </a:r>
            <a:r>
              <a:rPr lang="en-US" sz="3200" b="1" dirty="0">
                <a:solidFill>
                  <a:srgbClr val="69F100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understanding the user’s emotions</a:t>
            </a:r>
            <a:br>
              <a:rPr lang="en-US" sz="3200" dirty="0">
                <a:solidFill>
                  <a:srgbClr val="69F100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</a:br>
            <a:endParaRPr lang="en-US" sz="3200" dirty="0">
              <a:solidFill>
                <a:srgbClr val="69F1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C748-DBA5-AB45-A9A3-59E5B9463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50" y="5662442"/>
            <a:ext cx="8596668" cy="7719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2800" dirty="0">
                <a:solidFill>
                  <a:srgbClr val="FFFFFF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Why is it important to understand the </a:t>
            </a:r>
            <a:r>
              <a:rPr lang="en-US" altLang="en-US" sz="2800" b="1" dirty="0">
                <a:solidFill>
                  <a:srgbClr val="FFFFFF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emotions</a:t>
            </a:r>
            <a:r>
              <a:rPr lang="en-US" altLang="en-US" sz="2800" dirty="0">
                <a:solidFill>
                  <a:srgbClr val="FFFFFF"/>
                </a:solidFill>
                <a:latin typeface="IBM Plex Sans Condensed" panose="020B0506050203000203" pitchFamily="34" charset="77"/>
                <a:ea typeface="HelvNeue Bold for IBM"/>
                <a:cs typeface="HelvNeue Bold for IBM"/>
                <a:sym typeface="HelvNeue Bold for IBM"/>
              </a:rPr>
              <a:t> of the people you are designing a product for?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3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AFD0-85B6-4046-ADDA-B9EB9D0E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4" y="529150"/>
            <a:ext cx="8596668" cy="1320800"/>
          </a:xfrm>
        </p:spPr>
        <p:txBody>
          <a:bodyPr/>
          <a:lstStyle/>
          <a:p>
            <a:r>
              <a:rPr lang="en-US" dirty="0"/>
              <a:t>Empathy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49448-D41E-5A4E-B24F-37656A15A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5" y="1160652"/>
            <a:ext cx="3972158" cy="3964589"/>
          </a:xfrm>
        </p:spPr>
        <p:txBody>
          <a:bodyPr/>
          <a:lstStyle/>
          <a:p>
            <a:r>
              <a:rPr lang="en-US" dirty="0"/>
              <a:t>Each group should sketch an empathy map on a new piece of chart paper with the quadrants – says, thinks, feels, does and a circle in the middle.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8E93A-9E67-1644-B95E-6D216DF33C3A}"/>
              </a:ext>
            </a:extLst>
          </p:cNvPr>
          <p:cNvSpPr txBox="1"/>
          <p:nvPr/>
        </p:nvSpPr>
        <p:spPr>
          <a:xfrm>
            <a:off x="1000629" y="4792145"/>
            <a:ext cx="3800881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IBM Plex Mono" panose="020B0509050203000203" pitchFamily="49" charset="77"/>
                <a:ea typeface="IBM Plex Sans Medium" charset="0"/>
                <a:cs typeface="IBM Plex Sans Medium" charset="0"/>
              </a:rPr>
              <a:t>Empathy: </a:t>
            </a:r>
            <a:r>
              <a:rPr lang="en-US" sz="2000" b="1" dirty="0">
                <a:latin typeface="IBM Plex Mono" panose="020B0509050203000203" pitchFamily="49" charset="77"/>
                <a:ea typeface="IBM Plex Sans Medium" charset="0"/>
                <a:cs typeface="IBM Plex Sans Medium" charset="0"/>
              </a:rPr>
              <a:t>the ability to understand and share the feelings of another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05FE96-066C-914B-A87A-FBBDC118B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39"/>
          <a:stretch/>
        </p:blipFill>
        <p:spPr>
          <a:xfrm>
            <a:off x="5630863" y="0"/>
            <a:ext cx="6561137" cy="69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3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7FEEB-1572-3947-8EB6-4A57A3D7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Step – Sketch Your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16785-65B0-604B-969D-1FB7E8DE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Think about your problem. Who is your “user”? Who is the person you are designing a solution for?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Sketch your user in the center circle of the quadrants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Give them a name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Draw a picture of them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Provide some details of who they are (e.g., a parent who travels with children, a business person who travels for work weekly, etc.)</a:t>
            </a:r>
          </a:p>
          <a:p>
            <a:pPr lvl="1"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91733-81FF-6246-8F91-CA3E79A13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97" y="972608"/>
            <a:ext cx="4716508" cy="4900269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84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1248</Words>
  <Application>Microsoft Macintosh PowerPoint</Application>
  <PresentationFormat>Widescreen</PresentationFormat>
  <Paragraphs>130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IBM Plex Mono</vt:lpstr>
      <vt:lpstr>IBM Plex Sans Condensed</vt:lpstr>
      <vt:lpstr>Trebuchet MS</vt:lpstr>
      <vt:lpstr>Wingdings 3</vt:lpstr>
      <vt:lpstr>Facet</vt:lpstr>
      <vt:lpstr>Design Thinking Activity Directions</vt:lpstr>
      <vt:lpstr>Design Thinking</vt:lpstr>
      <vt:lpstr> Introduction to Design Thinking</vt:lpstr>
      <vt:lpstr>What is Design Thinking? in your own words</vt:lpstr>
      <vt:lpstr>1st Step: Divide the class into groups of 4-5</vt:lpstr>
      <vt:lpstr>Understand the problem/issue you want to design a solution for</vt:lpstr>
      <vt:lpstr>1st step of design is understanding the user’s emotions </vt:lpstr>
      <vt:lpstr>Empathy Map</vt:lpstr>
      <vt:lpstr>2nd Step – Sketch Your User</vt:lpstr>
      <vt:lpstr>3rd Step - Ideating</vt:lpstr>
      <vt:lpstr>4th Step – Grouping Ideas</vt:lpstr>
      <vt:lpstr>5th Step – Identifying Your User’s Needs</vt:lpstr>
      <vt:lpstr>6th Step - Brainstorm Solutions</vt:lpstr>
      <vt:lpstr>7th Step – Identifying 1 Solution that can be Implemented</vt:lpstr>
      <vt:lpstr>8th Step – Presenting the solution</vt:lpstr>
      <vt:lpstr>Discussion</vt:lpstr>
      <vt:lpstr>CLOSEOUT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Thinking Activity Directions</dc:title>
  <dc:creator>Sarah Walsh</dc:creator>
  <cp:lastModifiedBy>Sarah Walsh</cp:lastModifiedBy>
  <cp:revision>2</cp:revision>
  <dcterms:created xsi:type="dcterms:W3CDTF">2019-06-24T21:51:02Z</dcterms:created>
  <dcterms:modified xsi:type="dcterms:W3CDTF">2019-06-24T21:57:00Z</dcterms:modified>
</cp:coreProperties>
</file>